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256" r:id="rId2"/>
    <p:sldId id="257" r:id="rId3"/>
    <p:sldId id="407" r:id="rId4"/>
    <p:sldId id="299" r:id="rId5"/>
    <p:sldId id="386" r:id="rId6"/>
    <p:sldId id="303" r:id="rId7"/>
    <p:sldId id="387" r:id="rId8"/>
    <p:sldId id="388" r:id="rId9"/>
    <p:sldId id="389" r:id="rId10"/>
    <p:sldId id="412" r:id="rId11"/>
    <p:sldId id="358" r:id="rId12"/>
    <p:sldId id="390" r:id="rId13"/>
    <p:sldId id="259" r:id="rId14"/>
    <p:sldId id="383" r:id="rId15"/>
    <p:sldId id="384" r:id="rId16"/>
    <p:sldId id="391" r:id="rId17"/>
    <p:sldId id="361" r:id="rId18"/>
    <p:sldId id="356" r:id="rId19"/>
    <p:sldId id="392" r:id="rId20"/>
    <p:sldId id="393" r:id="rId21"/>
    <p:sldId id="414" r:id="rId22"/>
    <p:sldId id="359" r:id="rId23"/>
    <p:sldId id="394" r:id="rId24"/>
    <p:sldId id="395" r:id="rId25"/>
    <p:sldId id="396" r:id="rId26"/>
    <p:sldId id="300" r:id="rId27"/>
    <p:sldId id="397" r:id="rId28"/>
    <p:sldId id="362" r:id="rId29"/>
    <p:sldId id="363" r:id="rId30"/>
    <p:sldId id="364" r:id="rId31"/>
    <p:sldId id="366" r:id="rId32"/>
    <p:sldId id="399" r:id="rId33"/>
    <p:sldId id="369" r:id="rId34"/>
    <p:sldId id="302" r:id="rId35"/>
    <p:sldId id="408" r:id="rId36"/>
    <p:sldId id="370" r:id="rId37"/>
    <p:sldId id="400" r:id="rId38"/>
    <p:sldId id="401" r:id="rId39"/>
    <p:sldId id="371" r:id="rId40"/>
    <p:sldId id="372" r:id="rId41"/>
    <p:sldId id="415" r:id="rId42"/>
    <p:sldId id="373" r:id="rId43"/>
    <p:sldId id="402" r:id="rId44"/>
    <p:sldId id="403" r:id="rId45"/>
    <p:sldId id="404" r:id="rId46"/>
    <p:sldId id="405" r:id="rId47"/>
    <p:sldId id="381" r:id="rId48"/>
    <p:sldId id="293" r:id="rId4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ğuzhan Kürşad Ağralı" initials="OKA" lastIdx="0" clrIdx="0">
    <p:extLst>
      <p:ext uri="{19B8F6BF-5375-455C-9EA6-DF929625EA0E}">
        <p15:presenceInfo xmlns:p15="http://schemas.microsoft.com/office/powerpoint/2012/main" userId="6badb6560f1a6972" providerId="Windows Live"/>
      </p:ext>
    </p:extLst>
  </p:cmAuthor>
  <p:cmAuthor id="2" name="Büşranur Ekinci" initials="BE" lastIdx="13" clrIdx="1">
    <p:extLst>
      <p:ext uri="{19B8F6BF-5375-455C-9EA6-DF929625EA0E}">
        <p15:presenceInfo xmlns:p15="http://schemas.microsoft.com/office/powerpoint/2012/main" userId="S-1-5-21-2388202239-3538787356-3256464325-11764" providerId="AD"/>
      </p:ext>
    </p:extLst>
  </p:cmAuthor>
  <p:cmAuthor id="3" name="Hakan Çetin" initials="HÇ" lastIdx="20" clrIdx="2">
    <p:extLst>
      <p:ext uri="{19B8F6BF-5375-455C-9EA6-DF929625EA0E}">
        <p15:presenceInfo xmlns:p15="http://schemas.microsoft.com/office/powerpoint/2012/main" userId="S-1-5-21-2388202239-3538787356-3256464325-94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5757"/>
    <a:srgbClr val="EE7430"/>
    <a:srgbClr val="B2B2B2"/>
    <a:srgbClr val="FFFFFF"/>
    <a:srgbClr val="E61F4F"/>
    <a:srgbClr val="DADADA"/>
    <a:srgbClr val="231F20"/>
    <a:srgbClr val="D18D05"/>
    <a:srgbClr val="FAB529"/>
    <a:srgbClr val="7524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11" autoAdjust="0"/>
    <p:restoredTop sz="79954" autoAdjust="0"/>
  </p:normalViewPr>
  <p:slideViewPr>
    <p:cSldViewPr snapToGrid="0">
      <p:cViewPr varScale="1">
        <p:scale>
          <a:sx n="55" d="100"/>
          <a:sy n="55" d="100"/>
        </p:scale>
        <p:origin x="112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605A4C-0F1D-4A83-A357-5BA51791AFD9}" type="datetimeFigureOut">
              <a:rPr lang="tr-TR" smtClean="0"/>
              <a:t>19.11.2020</a:t>
            </a:fld>
            <a:endParaRPr lang="tr-TR"/>
          </a:p>
        </p:txBody>
      </p:sp>
      <p:sp>
        <p:nvSpPr>
          <p:cNvPr id="4" name="Alt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27F6D2-D853-47EF-A8E8-159E750B428F}" type="slidenum">
              <a:rPr lang="tr-TR" smtClean="0"/>
              <a:t>‹#›</a:t>
            </a:fld>
            <a:endParaRPr lang="tr-TR"/>
          </a:p>
        </p:txBody>
      </p:sp>
    </p:spTree>
    <p:extLst>
      <p:ext uri="{BB962C8B-B14F-4D97-AF65-F5344CB8AC3E}">
        <p14:creationId xmlns:p14="http://schemas.microsoft.com/office/powerpoint/2010/main" val="587405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424FF-93FB-4A2D-9506-31283CAAAA4D}" type="datetimeFigureOut">
              <a:rPr lang="tr-TR" smtClean="0"/>
              <a:t>19.11.2020</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68681B-2EDC-407F-B97F-862249554AFD}" type="slidenum">
              <a:rPr lang="tr-TR" smtClean="0"/>
              <a:t>‹#›</a:t>
            </a:fld>
            <a:endParaRPr lang="tr-TR"/>
          </a:p>
        </p:txBody>
      </p:sp>
    </p:spTree>
    <p:extLst>
      <p:ext uri="{BB962C8B-B14F-4D97-AF65-F5344CB8AC3E}">
        <p14:creationId xmlns:p14="http://schemas.microsoft.com/office/powerpoint/2010/main" val="409831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sunudaki içeriğin daha ayrıntılı hâline Yeşilay tarafından yetişkinlere ve anne babalara yönelik hazırlanmış aşağıdaki kitapçıktan ulaşabilirsiniz:</a:t>
            </a:r>
          </a:p>
          <a:p>
            <a:pPr marL="0" marR="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Sağlık Her İşin Başı,</a:t>
            </a:r>
            <a:r>
              <a:rPr lang="tr-TR" sz="1200" b="0" i="0" u="none" strike="noStrike" kern="1200" baseline="0" dirty="0">
                <a:solidFill>
                  <a:schemeClr val="tx1"/>
                </a:solidFill>
                <a:latin typeface="+mn-lt"/>
                <a:ea typeface="+mn-ea"/>
                <a:cs typeface="+mn-cs"/>
              </a:rPr>
              <a:t> Mustafa Taşdemir, Ömer Ataç, 2016, İstanbul, Yeşilay TBM Alan Kitaplığı Dizisi No: 7.</a:t>
            </a:r>
            <a:endParaRPr lang="tr-TR"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b="0" i="0" u="none" strike="noStrike" kern="1200" baseline="0" dirty="0">
              <a:solidFill>
                <a:schemeClr val="tx1"/>
              </a:solidFill>
              <a:latin typeface="+mn-lt"/>
              <a:ea typeface="+mn-ea"/>
              <a:cs typeface="+mn-cs"/>
            </a:endParaRPr>
          </a:p>
        </p:txBody>
      </p:sp>
      <p:sp>
        <p:nvSpPr>
          <p:cNvPr id="4" name="Slayt Numarası Yer Tutucusu 3"/>
          <p:cNvSpPr>
            <a:spLocks noGrp="1"/>
          </p:cNvSpPr>
          <p:nvPr>
            <p:ph type="sldNum" sz="quarter" idx="10"/>
          </p:nvPr>
        </p:nvSpPr>
        <p:spPr/>
        <p:txBody>
          <a:bodyPr/>
          <a:lstStyle/>
          <a:p>
            <a:fld id="{2168681B-2EDC-407F-B97F-862249554AFD}" type="slidenum">
              <a:rPr lang="tr-TR" smtClean="0"/>
              <a:t>1</a:t>
            </a:fld>
            <a:endParaRPr lang="tr-TR"/>
          </a:p>
        </p:txBody>
      </p:sp>
    </p:spTree>
    <p:extLst>
      <p:ext uri="{BB962C8B-B14F-4D97-AF65-F5344CB8AC3E}">
        <p14:creationId xmlns:p14="http://schemas.microsoft.com/office/powerpoint/2010/main" val="3185816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a:solidFill>
                  <a:schemeClr val="tx1"/>
                </a:solidFill>
                <a:effectLst/>
                <a:latin typeface="+mn-lt"/>
                <a:ea typeface="+mn-ea"/>
                <a:cs typeface="+mn-cs"/>
              </a:rPr>
              <a:t>Katılımcılara, «insanı yemeye yönelten sebepler nelerdir?» sorusu sorulur. Tartışmada eğitimci ihtiyaç için yemek (gerçekten acıktığı için yemek), duygusal nedenlerle yemek (kendini daha iyi hissetmek, bir duygudan kurtulmak, bastırmak için tok olduğu</a:t>
            </a:r>
            <a:r>
              <a:rPr lang="tr-TR" sz="1200" kern="1200" baseline="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ya da ihtiyacı olmadığı halde beslenmek) ve alışkanlık için yemek (yemek saatinin geldiği için yemek) kavramlarıyla ilgili vurgu yapar.</a:t>
            </a:r>
          </a:p>
          <a:p>
            <a:r>
              <a:rPr lang="tr-TR" sz="1200" kern="1200" dirty="0">
                <a:solidFill>
                  <a:schemeClr val="tx1"/>
                </a:solidFill>
                <a:effectLst/>
                <a:latin typeface="+mn-lt"/>
                <a:ea typeface="+mn-ea"/>
                <a:cs typeface="+mn-cs"/>
              </a:rPr>
              <a:t>Duyguların yemek yeme davranışı üzerinde nasıl bir etkisi olduğu sorulur. Hangi duyguda hangi yiyeceğe yöneldiklerini işaretlemeleri istenir. İşaretledikten sonra neler fark ettikleri sorulur. Yemenin ne sıklıkla olduğu ve yemenin miktarının duygulara göre nasıl değiştiğine değinilir. Katılımcıların beslenme üzerinde farkındalıklarını arttırmak için duygu-beslenme günlüğü tutmalarının yararlı olacağı söylenip etkinlik sonlandırılır.</a:t>
            </a:r>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10</a:t>
            </a:fld>
            <a:endParaRPr lang="tr-TR"/>
          </a:p>
        </p:txBody>
      </p:sp>
    </p:spTree>
    <p:extLst>
      <p:ext uri="{BB962C8B-B14F-4D97-AF65-F5344CB8AC3E}">
        <p14:creationId xmlns:p14="http://schemas.microsoft.com/office/powerpoint/2010/main" val="4085037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11</a:t>
            </a:fld>
            <a:endParaRPr lang="tr-TR"/>
          </a:p>
        </p:txBody>
      </p:sp>
    </p:spTree>
    <p:extLst>
      <p:ext uri="{BB962C8B-B14F-4D97-AF65-F5344CB8AC3E}">
        <p14:creationId xmlns:p14="http://schemas.microsoft.com/office/powerpoint/2010/main" val="334286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12</a:t>
            </a:fld>
            <a:endParaRPr lang="tr-TR"/>
          </a:p>
        </p:txBody>
      </p:sp>
    </p:spTree>
    <p:extLst>
      <p:ext uri="{BB962C8B-B14F-4D97-AF65-F5344CB8AC3E}">
        <p14:creationId xmlns:p14="http://schemas.microsoft.com/office/powerpoint/2010/main" val="535850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13</a:t>
            </a:fld>
            <a:endParaRPr lang="tr-TR"/>
          </a:p>
        </p:txBody>
      </p:sp>
    </p:spTree>
    <p:extLst>
      <p:ext uri="{BB962C8B-B14F-4D97-AF65-F5344CB8AC3E}">
        <p14:creationId xmlns:p14="http://schemas.microsoft.com/office/powerpoint/2010/main" val="4077956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14</a:t>
            </a:fld>
            <a:endParaRPr lang="tr-TR"/>
          </a:p>
        </p:txBody>
      </p:sp>
    </p:spTree>
    <p:extLst>
      <p:ext uri="{BB962C8B-B14F-4D97-AF65-F5344CB8AC3E}">
        <p14:creationId xmlns:p14="http://schemas.microsoft.com/office/powerpoint/2010/main" val="4052661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15</a:t>
            </a:fld>
            <a:endParaRPr lang="tr-TR"/>
          </a:p>
        </p:txBody>
      </p:sp>
    </p:spTree>
    <p:extLst>
      <p:ext uri="{BB962C8B-B14F-4D97-AF65-F5344CB8AC3E}">
        <p14:creationId xmlns:p14="http://schemas.microsoft.com/office/powerpoint/2010/main" val="2430300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16</a:t>
            </a:fld>
            <a:endParaRPr lang="tr-TR"/>
          </a:p>
        </p:txBody>
      </p:sp>
    </p:spTree>
    <p:extLst>
      <p:ext uri="{BB962C8B-B14F-4D97-AF65-F5344CB8AC3E}">
        <p14:creationId xmlns:p14="http://schemas.microsoft.com/office/powerpoint/2010/main" val="322346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17</a:t>
            </a:fld>
            <a:endParaRPr lang="tr-TR"/>
          </a:p>
        </p:txBody>
      </p:sp>
    </p:spTree>
    <p:extLst>
      <p:ext uri="{BB962C8B-B14F-4D97-AF65-F5344CB8AC3E}">
        <p14:creationId xmlns:p14="http://schemas.microsoft.com/office/powerpoint/2010/main" val="2084633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18</a:t>
            </a:fld>
            <a:endParaRPr lang="tr-TR"/>
          </a:p>
        </p:txBody>
      </p:sp>
    </p:spTree>
    <p:extLst>
      <p:ext uri="{BB962C8B-B14F-4D97-AF65-F5344CB8AC3E}">
        <p14:creationId xmlns:p14="http://schemas.microsoft.com/office/powerpoint/2010/main" val="1452983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19</a:t>
            </a:fld>
            <a:endParaRPr lang="tr-TR"/>
          </a:p>
        </p:txBody>
      </p:sp>
    </p:spTree>
    <p:extLst>
      <p:ext uri="{BB962C8B-B14F-4D97-AF65-F5344CB8AC3E}">
        <p14:creationId xmlns:p14="http://schemas.microsoft.com/office/powerpoint/2010/main" val="3666111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a:t>
            </a:fld>
            <a:endParaRPr lang="tr-TR"/>
          </a:p>
        </p:txBody>
      </p:sp>
    </p:spTree>
    <p:extLst>
      <p:ext uri="{BB962C8B-B14F-4D97-AF65-F5344CB8AC3E}">
        <p14:creationId xmlns:p14="http://schemas.microsoft.com/office/powerpoint/2010/main" val="2202658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20</a:t>
            </a:fld>
            <a:endParaRPr lang="tr-TR"/>
          </a:p>
        </p:txBody>
      </p:sp>
    </p:spTree>
    <p:extLst>
      <p:ext uri="{BB962C8B-B14F-4D97-AF65-F5344CB8AC3E}">
        <p14:creationId xmlns:p14="http://schemas.microsoft.com/office/powerpoint/2010/main" val="4067846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prstClr val="black"/>
                </a:solidFill>
                <a:effectLst/>
                <a:uLnTx/>
                <a:uFillTx/>
                <a:latin typeface="+mn-lt"/>
                <a:ea typeface="+mn-ea"/>
                <a:cs typeface="+mn-cs"/>
              </a:rPr>
              <a:t>Eğitmene not: </a:t>
            </a:r>
            <a:r>
              <a:rPr kumimoji="0" lang="tr-TR" sz="1200" b="0" i="0" u="none" strike="noStrike" kern="1200" cap="none" spc="0" normalizeH="0" baseline="0" noProof="0" dirty="0">
                <a:ln>
                  <a:noFill/>
                </a:ln>
                <a:solidFill>
                  <a:prstClr val="black"/>
                </a:solidFill>
                <a:effectLst/>
                <a:uLnTx/>
                <a:uFillTx/>
                <a:latin typeface="+mn-lt"/>
                <a:ea typeface="+mn-ea"/>
                <a:cs typeface="+mn-cs"/>
              </a:rPr>
              <a:t>Yukarıda yer alan soruyu eğitim verdiğiniz kitleye yöneltiniz. Katılımcıları teşvik ederek mümkün olduğunca fazla cevap almaya gayret ediniz. Gelen cevapları kısaca özetleyerek bir sonraki slayt ile ilişkisini açıklayınız ve eğitiminize kaldığınız yerden devam ediniz.</a:t>
            </a:r>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21</a:t>
            </a:fld>
            <a:endParaRPr lang="tr-TR"/>
          </a:p>
        </p:txBody>
      </p:sp>
    </p:spTree>
    <p:extLst>
      <p:ext uri="{BB962C8B-B14F-4D97-AF65-F5344CB8AC3E}">
        <p14:creationId xmlns:p14="http://schemas.microsoft.com/office/powerpoint/2010/main" val="9534138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22</a:t>
            </a:fld>
            <a:endParaRPr lang="tr-TR"/>
          </a:p>
        </p:txBody>
      </p:sp>
    </p:spTree>
    <p:extLst>
      <p:ext uri="{BB962C8B-B14F-4D97-AF65-F5344CB8AC3E}">
        <p14:creationId xmlns:p14="http://schemas.microsoft.com/office/powerpoint/2010/main" val="2539283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23</a:t>
            </a:fld>
            <a:endParaRPr lang="tr-TR"/>
          </a:p>
        </p:txBody>
      </p:sp>
    </p:spTree>
    <p:extLst>
      <p:ext uri="{BB962C8B-B14F-4D97-AF65-F5344CB8AC3E}">
        <p14:creationId xmlns:p14="http://schemas.microsoft.com/office/powerpoint/2010/main" val="34489991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24</a:t>
            </a:fld>
            <a:endParaRPr lang="tr-TR"/>
          </a:p>
        </p:txBody>
      </p:sp>
    </p:spTree>
    <p:extLst>
      <p:ext uri="{BB962C8B-B14F-4D97-AF65-F5344CB8AC3E}">
        <p14:creationId xmlns:p14="http://schemas.microsoft.com/office/powerpoint/2010/main" val="3492927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25</a:t>
            </a:fld>
            <a:endParaRPr lang="tr-TR"/>
          </a:p>
        </p:txBody>
      </p:sp>
    </p:spTree>
    <p:extLst>
      <p:ext uri="{BB962C8B-B14F-4D97-AF65-F5344CB8AC3E}">
        <p14:creationId xmlns:p14="http://schemas.microsoft.com/office/powerpoint/2010/main" val="5976128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26</a:t>
            </a:fld>
            <a:endParaRPr lang="tr-TR"/>
          </a:p>
        </p:txBody>
      </p:sp>
    </p:spTree>
    <p:extLst>
      <p:ext uri="{BB962C8B-B14F-4D97-AF65-F5344CB8AC3E}">
        <p14:creationId xmlns:p14="http://schemas.microsoft.com/office/powerpoint/2010/main" val="29646295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27</a:t>
            </a:fld>
            <a:endParaRPr lang="tr-TR"/>
          </a:p>
        </p:txBody>
      </p:sp>
    </p:spTree>
    <p:extLst>
      <p:ext uri="{BB962C8B-B14F-4D97-AF65-F5344CB8AC3E}">
        <p14:creationId xmlns:p14="http://schemas.microsoft.com/office/powerpoint/2010/main" val="3211130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28</a:t>
            </a:fld>
            <a:endParaRPr lang="tr-TR"/>
          </a:p>
        </p:txBody>
      </p:sp>
    </p:spTree>
    <p:extLst>
      <p:ext uri="{BB962C8B-B14F-4D97-AF65-F5344CB8AC3E}">
        <p14:creationId xmlns:p14="http://schemas.microsoft.com/office/powerpoint/2010/main" val="181321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29</a:t>
            </a:fld>
            <a:endParaRPr lang="tr-TR"/>
          </a:p>
        </p:txBody>
      </p:sp>
    </p:spTree>
    <p:extLst>
      <p:ext uri="{BB962C8B-B14F-4D97-AF65-F5344CB8AC3E}">
        <p14:creationId xmlns:p14="http://schemas.microsoft.com/office/powerpoint/2010/main" val="1980034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a:t>
            </a:fld>
            <a:endParaRPr lang="tr-TR"/>
          </a:p>
        </p:txBody>
      </p:sp>
    </p:spTree>
    <p:extLst>
      <p:ext uri="{BB962C8B-B14F-4D97-AF65-F5344CB8AC3E}">
        <p14:creationId xmlns:p14="http://schemas.microsoft.com/office/powerpoint/2010/main" val="35260879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30</a:t>
            </a:fld>
            <a:endParaRPr lang="tr-TR"/>
          </a:p>
        </p:txBody>
      </p:sp>
    </p:spTree>
    <p:extLst>
      <p:ext uri="{BB962C8B-B14F-4D97-AF65-F5344CB8AC3E}">
        <p14:creationId xmlns:p14="http://schemas.microsoft.com/office/powerpoint/2010/main" val="9235856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31</a:t>
            </a:fld>
            <a:endParaRPr lang="tr-TR"/>
          </a:p>
        </p:txBody>
      </p:sp>
    </p:spTree>
    <p:extLst>
      <p:ext uri="{BB962C8B-B14F-4D97-AF65-F5344CB8AC3E}">
        <p14:creationId xmlns:p14="http://schemas.microsoft.com/office/powerpoint/2010/main" val="1303286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32</a:t>
            </a:fld>
            <a:endParaRPr lang="tr-TR"/>
          </a:p>
        </p:txBody>
      </p:sp>
    </p:spTree>
    <p:extLst>
      <p:ext uri="{BB962C8B-B14F-4D97-AF65-F5344CB8AC3E}">
        <p14:creationId xmlns:p14="http://schemas.microsoft.com/office/powerpoint/2010/main" val="16554624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33</a:t>
            </a:fld>
            <a:endParaRPr lang="tr-TR"/>
          </a:p>
        </p:txBody>
      </p:sp>
    </p:spTree>
    <p:extLst>
      <p:ext uri="{BB962C8B-B14F-4D97-AF65-F5344CB8AC3E}">
        <p14:creationId xmlns:p14="http://schemas.microsoft.com/office/powerpoint/2010/main" val="23459251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34</a:t>
            </a:fld>
            <a:endParaRPr lang="tr-TR"/>
          </a:p>
        </p:txBody>
      </p:sp>
    </p:spTree>
    <p:extLst>
      <p:ext uri="{BB962C8B-B14F-4D97-AF65-F5344CB8AC3E}">
        <p14:creationId xmlns:p14="http://schemas.microsoft.com/office/powerpoint/2010/main" val="7549098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35</a:t>
            </a:fld>
            <a:endParaRPr lang="tr-TR"/>
          </a:p>
        </p:txBody>
      </p:sp>
    </p:spTree>
    <p:extLst>
      <p:ext uri="{BB962C8B-B14F-4D97-AF65-F5344CB8AC3E}">
        <p14:creationId xmlns:p14="http://schemas.microsoft.com/office/powerpoint/2010/main" val="24382817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36</a:t>
            </a:fld>
            <a:endParaRPr lang="tr-TR"/>
          </a:p>
        </p:txBody>
      </p:sp>
    </p:spTree>
    <p:extLst>
      <p:ext uri="{BB962C8B-B14F-4D97-AF65-F5344CB8AC3E}">
        <p14:creationId xmlns:p14="http://schemas.microsoft.com/office/powerpoint/2010/main" val="3609580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37</a:t>
            </a:fld>
            <a:endParaRPr lang="tr-TR"/>
          </a:p>
        </p:txBody>
      </p:sp>
    </p:spTree>
    <p:extLst>
      <p:ext uri="{BB962C8B-B14F-4D97-AF65-F5344CB8AC3E}">
        <p14:creationId xmlns:p14="http://schemas.microsoft.com/office/powerpoint/2010/main" val="18969417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38</a:t>
            </a:fld>
            <a:endParaRPr lang="tr-TR"/>
          </a:p>
        </p:txBody>
      </p:sp>
    </p:spTree>
    <p:extLst>
      <p:ext uri="{BB962C8B-B14F-4D97-AF65-F5344CB8AC3E}">
        <p14:creationId xmlns:p14="http://schemas.microsoft.com/office/powerpoint/2010/main" val="1651969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39</a:t>
            </a:fld>
            <a:endParaRPr lang="tr-TR"/>
          </a:p>
        </p:txBody>
      </p:sp>
    </p:spTree>
    <p:extLst>
      <p:ext uri="{BB962C8B-B14F-4D97-AF65-F5344CB8AC3E}">
        <p14:creationId xmlns:p14="http://schemas.microsoft.com/office/powerpoint/2010/main" val="1351941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a:t>
            </a:fld>
            <a:endParaRPr lang="tr-TR"/>
          </a:p>
        </p:txBody>
      </p:sp>
    </p:spTree>
    <p:extLst>
      <p:ext uri="{BB962C8B-B14F-4D97-AF65-F5344CB8AC3E}">
        <p14:creationId xmlns:p14="http://schemas.microsoft.com/office/powerpoint/2010/main" val="12801216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40</a:t>
            </a:fld>
            <a:endParaRPr lang="tr-TR"/>
          </a:p>
        </p:txBody>
      </p:sp>
    </p:spTree>
    <p:extLst>
      <p:ext uri="{BB962C8B-B14F-4D97-AF65-F5344CB8AC3E}">
        <p14:creationId xmlns:p14="http://schemas.microsoft.com/office/powerpoint/2010/main" val="28596163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prstClr val="black"/>
                </a:solidFill>
                <a:effectLst/>
                <a:uLnTx/>
                <a:uFillTx/>
                <a:latin typeface="+mn-lt"/>
                <a:ea typeface="+mn-ea"/>
                <a:cs typeface="+mn-cs"/>
              </a:rPr>
              <a:t>Eğitmene not: </a:t>
            </a:r>
            <a:r>
              <a:rPr kumimoji="0" lang="tr-TR" sz="1200" b="0" i="0" u="none" strike="noStrike" kern="1200" cap="none" spc="0" normalizeH="0" baseline="0" noProof="0" dirty="0">
                <a:ln>
                  <a:noFill/>
                </a:ln>
                <a:solidFill>
                  <a:prstClr val="black"/>
                </a:solidFill>
                <a:effectLst/>
                <a:uLnTx/>
                <a:uFillTx/>
                <a:latin typeface="+mn-lt"/>
                <a:ea typeface="+mn-ea"/>
                <a:cs typeface="+mn-cs"/>
              </a:rPr>
              <a:t>Yukarıda yer alan soruyu eğitim verdiğiniz kitleye yöneltiniz. Katılımcıları teşvik ederek mümkün olduğunca fazla cevap almaya gayret ediniz. Gelen cevapları kısaca özetleyerek bir sonraki slayt ile ilişkisini açıklayınız ve eğitiminize kaldığınız yerden devam ediniz.</a:t>
            </a:r>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41</a:t>
            </a:fld>
            <a:endParaRPr lang="tr-TR"/>
          </a:p>
        </p:txBody>
      </p:sp>
    </p:spTree>
    <p:extLst>
      <p:ext uri="{BB962C8B-B14F-4D97-AF65-F5344CB8AC3E}">
        <p14:creationId xmlns:p14="http://schemas.microsoft.com/office/powerpoint/2010/main" val="541765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42</a:t>
            </a:fld>
            <a:endParaRPr lang="tr-TR"/>
          </a:p>
        </p:txBody>
      </p:sp>
    </p:spTree>
    <p:extLst>
      <p:ext uri="{BB962C8B-B14F-4D97-AF65-F5344CB8AC3E}">
        <p14:creationId xmlns:p14="http://schemas.microsoft.com/office/powerpoint/2010/main" val="28698010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43</a:t>
            </a:fld>
            <a:endParaRPr lang="tr-TR"/>
          </a:p>
        </p:txBody>
      </p:sp>
    </p:spTree>
    <p:extLst>
      <p:ext uri="{BB962C8B-B14F-4D97-AF65-F5344CB8AC3E}">
        <p14:creationId xmlns:p14="http://schemas.microsoft.com/office/powerpoint/2010/main" val="30904601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44</a:t>
            </a:fld>
            <a:endParaRPr lang="tr-TR"/>
          </a:p>
        </p:txBody>
      </p:sp>
    </p:spTree>
    <p:extLst>
      <p:ext uri="{BB962C8B-B14F-4D97-AF65-F5344CB8AC3E}">
        <p14:creationId xmlns:p14="http://schemas.microsoft.com/office/powerpoint/2010/main" val="24967804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45</a:t>
            </a:fld>
            <a:endParaRPr lang="tr-TR"/>
          </a:p>
        </p:txBody>
      </p:sp>
    </p:spTree>
    <p:extLst>
      <p:ext uri="{BB962C8B-B14F-4D97-AF65-F5344CB8AC3E}">
        <p14:creationId xmlns:p14="http://schemas.microsoft.com/office/powerpoint/2010/main" val="9401953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46</a:t>
            </a:fld>
            <a:endParaRPr lang="tr-TR"/>
          </a:p>
        </p:txBody>
      </p:sp>
    </p:spTree>
    <p:extLst>
      <p:ext uri="{BB962C8B-B14F-4D97-AF65-F5344CB8AC3E}">
        <p14:creationId xmlns:p14="http://schemas.microsoft.com/office/powerpoint/2010/main" val="10407653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47</a:t>
            </a:fld>
            <a:endParaRPr lang="tr-TR"/>
          </a:p>
        </p:txBody>
      </p:sp>
    </p:spTree>
    <p:extLst>
      <p:ext uri="{BB962C8B-B14F-4D97-AF65-F5344CB8AC3E}">
        <p14:creationId xmlns:p14="http://schemas.microsoft.com/office/powerpoint/2010/main" val="30720563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 Yeşilay tarafından yetişkinlere ve anne babalara yönelik hazırlanmış aşağıdaki kitapçıktan yararlanılarak oluşturulmuştur: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a:solidFill>
                  <a:schemeClr val="tx1"/>
                </a:solidFill>
                <a:latin typeface="+mn-lt"/>
                <a:ea typeface="+mn-ea"/>
                <a:cs typeface="+mn-cs"/>
              </a:rPr>
              <a:t>Sağlık Her İşin Başı,</a:t>
            </a:r>
            <a:r>
              <a:rPr lang="tr-TR" sz="1200" b="0" i="0" u="none" strike="noStrike" kern="1200" baseline="0">
                <a:solidFill>
                  <a:schemeClr val="tx1"/>
                </a:solidFill>
                <a:latin typeface="+mn-lt"/>
                <a:ea typeface="+mn-ea"/>
                <a:cs typeface="+mn-cs"/>
              </a:rPr>
              <a:t> Mustafa Taşdemir, Ömer Ataç, 2016, İstanbul, Yeşilay TBM Alan Kitaplığı Dizisi No: 7.</a:t>
            </a:r>
            <a:endParaRPr lang="tr-TR" b="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48</a:t>
            </a:fld>
            <a:endParaRPr lang="tr-TR"/>
          </a:p>
        </p:txBody>
      </p:sp>
    </p:spTree>
    <p:extLst>
      <p:ext uri="{BB962C8B-B14F-4D97-AF65-F5344CB8AC3E}">
        <p14:creationId xmlns:p14="http://schemas.microsoft.com/office/powerpoint/2010/main" val="1984057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a:t>
            </a:fld>
            <a:endParaRPr lang="tr-TR"/>
          </a:p>
        </p:txBody>
      </p:sp>
    </p:spTree>
    <p:extLst>
      <p:ext uri="{BB962C8B-B14F-4D97-AF65-F5344CB8AC3E}">
        <p14:creationId xmlns:p14="http://schemas.microsoft.com/office/powerpoint/2010/main" val="282552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a:t>
            </a:fld>
            <a:endParaRPr lang="tr-TR"/>
          </a:p>
        </p:txBody>
      </p:sp>
    </p:spTree>
    <p:extLst>
      <p:ext uri="{BB962C8B-B14F-4D97-AF65-F5344CB8AC3E}">
        <p14:creationId xmlns:p14="http://schemas.microsoft.com/office/powerpoint/2010/main" val="2552090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7</a:t>
            </a:fld>
            <a:endParaRPr lang="tr-TR"/>
          </a:p>
        </p:txBody>
      </p:sp>
    </p:spTree>
    <p:extLst>
      <p:ext uri="{BB962C8B-B14F-4D97-AF65-F5344CB8AC3E}">
        <p14:creationId xmlns:p14="http://schemas.microsoft.com/office/powerpoint/2010/main" val="1286907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prstClr val="black"/>
                </a:solidFill>
                <a:effectLst/>
                <a:uLnTx/>
                <a:uFillTx/>
                <a:latin typeface="+mn-lt"/>
                <a:ea typeface="+mn-ea"/>
                <a:cs typeface="+mn-cs"/>
              </a:rPr>
              <a:t>Eğitmene not: </a:t>
            </a:r>
            <a:r>
              <a:rPr kumimoji="0" lang="tr-TR" sz="1200" b="0" i="0" u="none" strike="noStrike" kern="1200" cap="none" spc="0" normalizeH="0" baseline="0" noProof="0" dirty="0">
                <a:ln>
                  <a:noFill/>
                </a:ln>
                <a:solidFill>
                  <a:prstClr val="black"/>
                </a:solidFill>
                <a:effectLst/>
                <a:uLnTx/>
                <a:uFillTx/>
                <a:latin typeface="+mn-lt"/>
                <a:ea typeface="+mn-ea"/>
                <a:cs typeface="+mn-cs"/>
              </a:rPr>
              <a:t>Yukarıda yer alan soruyu eğitim verdiğiniz kitleye yöneltiniz. Katılımcıları teşvik ederek mümkün olduğunca fazla cevap almaya gayret ediniz. Gelen cevapları kısaca özetleyerek bir sonraki slayt ile ilişkisini açıklayınız ve eğitiminize kaldığınız yerden devam ediniz.</a:t>
            </a:r>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8</a:t>
            </a:fld>
            <a:endParaRPr lang="tr-TR"/>
          </a:p>
        </p:txBody>
      </p:sp>
    </p:spTree>
    <p:extLst>
      <p:ext uri="{BB962C8B-B14F-4D97-AF65-F5344CB8AC3E}">
        <p14:creationId xmlns:p14="http://schemas.microsoft.com/office/powerpoint/2010/main" val="2499528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9</a:t>
            </a:fld>
            <a:endParaRPr lang="tr-TR"/>
          </a:p>
        </p:txBody>
      </p:sp>
    </p:spTree>
    <p:extLst>
      <p:ext uri="{BB962C8B-B14F-4D97-AF65-F5344CB8AC3E}">
        <p14:creationId xmlns:p14="http://schemas.microsoft.com/office/powerpoint/2010/main" val="1249597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t>19.11.2020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728246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19.11.2020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501361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19.11.2020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73908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FADF0281-9B2F-014D-9A53-39E1FC2A5F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8" name="Rectangle 13">
            <a:extLst>
              <a:ext uri="{FF2B5EF4-FFF2-40B4-BE49-F238E27FC236}">
                <a16:creationId xmlns:a16="http://schemas.microsoft.com/office/drawing/2014/main" id="{C4A74592-D089-C44F-8B7E-B79820C18189}"/>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9" name="Metin kutusu 8">
            <a:extLst>
              <a:ext uri="{FF2B5EF4-FFF2-40B4-BE49-F238E27FC236}">
                <a16:creationId xmlns:a16="http://schemas.microsoft.com/office/drawing/2014/main" id="{E28FBF42-06AB-A34D-BA1E-72F03878A1A7}"/>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t>‹#›</a:t>
            </a:fld>
            <a:endParaRPr lang="tr-TR" sz="2400" b="1" dirty="0">
              <a:solidFill>
                <a:srgbClr val="DADADA"/>
              </a:solidFill>
            </a:endParaRPr>
          </a:p>
        </p:txBody>
      </p:sp>
      <p:sp>
        <p:nvSpPr>
          <p:cNvPr id="10" name="Rectangle 9">
            <a:extLst>
              <a:ext uri="{FF2B5EF4-FFF2-40B4-BE49-F238E27FC236}">
                <a16:creationId xmlns:a16="http://schemas.microsoft.com/office/drawing/2014/main" id="{7F499A54-E7B6-A446-8144-33F065C42779}"/>
              </a:ext>
            </a:extLst>
          </p:cNvPr>
          <p:cNvSpPr>
            <a:spLocks noChangeArrowheads="1"/>
          </p:cNvSpPr>
          <p:nvPr userDrawn="1"/>
        </p:nvSpPr>
        <p:spPr bwMode="auto">
          <a:xfrm>
            <a:off x="-1587" y="-12357"/>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1" name="Rectangle 9">
            <a:extLst>
              <a:ext uri="{FF2B5EF4-FFF2-40B4-BE49-F238E27FC236}">
                <a16:creationId xmlns:a16="http://schemas.microsoft.com/office/drawing/2014/main" id="{41FFC06B-984F-A04B-A622-8D600505444E}"/>
              </a:ext>
            </a:extLst>
          </p:cNvPr>
          <p:cNvSpPr>
            <a:spLocks noChangeArrowheads="1"/>
          </p:cNvSpPr>
          <p:nvPr userDrawn="1"/>
        </p:nvSpPr>
        <p:spPr bwMode="auto">
          <a:xfrm>
            <a:off x="-11112" y="6697319"/>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15403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ölüm Üstbilgisi">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F98823C1-44F6-4442-A93C-A4D0F5DCBB18}"/>
              </a:ext>
            </a:extLst>
          </p:cNvPr>
          <p:cNvPicPr>
            <a:picLocks noChangeAspect="1"/>
          </p:cNvPicPr>
          <p:nvPr userDrawn="1"/>
        </p:nvPicPr>
        <p:blipFill>
          <a:blip r:embed="rId2"/>
          <a:stretch>
            <a:fillRect/>
          </a:stretch>
        </p:blipFill>
        <p:spPr>
          <a:xfrm>
            <a:off x="10008066" y="4829"/>
            <a:ext cx="2193459" cy="6865356"/>
          </a:xfrm>
          <a:prstGeom prst="rect">
            <a:avLst/>
          </a:prstGeom>
        </p:spPr>
      </p:pic>
      <p:pic>
        <p:nvPicPr>
          <p:cNvPr id="8" name="Resim 7">
            <a:extLst>
              <a:ext uri="{FF2B5EF4-FFF2-40B4-BE49-F238E27FC236}">
                <a16:creationId xmlns:a16="http://schemas.microsoft.com/office/drawing/2014/main" id="{42E3C9DB-A6BF-0D41-970D-65C3428466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9" name="Rectangle 13">
            <a:extLst>
              <a:ext uri="{FF2B5EF4-FFF2-40B4-BE49-F238E27FC236}">
                <a16:creationId xmlns:a16="http://schemas.microsoft.com/office/drawing/2014/main" id="{4BEDE438-8A8E-5D44-950A-51AB951D67A5}"/>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0" name="Metin kutusu 9">
            <a:extLst>
              <a:ext uri="{FF2B5EF4-FFF2-40B4-BE49-F238E27FC236}">
                <a16:creationId xmlns:a16="http://schemas.microsoft.com/office/drawing/2014/main" id="{A4A8D4FB-7B9F-5249-9925-2271BE27AC36}"/>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t>‹#›</a:t>
            </a:fld>
            <a:endParaRPr lang="tr-TR" sz="2400" b="1" dirty="0">
              <a:solidFill>
                <a:srgbClr val="DADADA"/>
              </a:solidFill>
            </a:endParaRPr>
          </a:p>
        </p:txBody>
      </p:sp>
      <p:sp>
        <p:nvSpPr>
          <p:cNvPr id="11" name="Rectangle 9">
            <a:extLst>
              <a:ext uri="{FF2B5EF4-FFF2-40B4-BE49-F238E27FC236}">
                <a16:creationId xmlns:a16="http://schemas.microsoft.com/office/drawing/2014/main" id="{663DDDED-99DD-D640-953A-158736E8B06C}"/>
              </a:ext>
            </a:extLst>
          </p:cNvPr>
          <p:cNvSpPr>
            <a:spLocks noChangeArrowheads="1"/>
          </p:cNvSpPr>
          <p:nvPr userDrawn="1"/>
        </p:nvSpPr>
        <p:spPr bwMode="auto">
          <a:xfrm>
            <a:off x="-1587" y="-12357"/>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 name="Rectangle 9">
            <a:extLst>
              <a:ext uri="{FF2B5EF4-FFF2-40B4-BE49-F238E27FC236}">
                <a16:creationId xmlns:a16="http://schemas.microsoft.com/office/drawing/2014/main" id="{4F969BC7-D2BA-514E-9AE0-4E42AF4452F8}"/>
              </a:ext>
            </a:extLst>
          </p:cNvPr>
          <p:cNvSpPr>
            <a:spLocks noChangeArrowheads="1"/>
          </p:cNvSpPr>
          <p:nvPr userDrawn="1"/>
        </p:nvSpPr>
        <p:spPr bwMode="auto">
          <a:xfrm>
            <a:off x="-11112" y="6697319"/>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10917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50"/>
                                        <p:tgtEl>
                                          <p:spTgt spid="12"/>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6B67049-8322-43C8-8B5C-23BF436DE3AE}" type="datetimeFigureOut">
              <a:rPr lang="tr-TR" smtClean="0"/>
              <a:t>19.11.2020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9549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76B67049-8322-43C8-8B5C-23BF436DE3AE}" type="datetimeFigureOut">
              <a:rPr lang="tr-TR" smtClean="0"/>
              <a:t>19.11.2020</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815329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76B67049-8322-43C8-8B5C-23BF436DE3AE}" type="datetimeFigureOut">
              <a:rPr lang="tr-TR" smtClean="0"/>
              <a:t>19.11.2020</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2152256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6B67049-8322-43C8-8B5C-23BF436DE3AE}" type="datetimeFigureOut">
              <a:rPr lang="tr-TR" smtClean="0"/>
              <a:t>19.11.2020</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34982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19.11.2020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03270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19.11.2020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887955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7049-8322-43C8-8B5C-23BF436DE3AE}" type="datetimeFigureOut">
              <a:rPr lang="tr-TR" smtClean="0"/>
              <a:t>19.11.2020</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E8944-0FC9-420B-A261-5ABB15C2B345}" type="slidenum">
              <a:rPr lang="tr-TR" smtClean="0"/>
              <a:t>‹#›</a:t>
            </a:fld>
            <a:endParaRPr lang="tr-TR"/>
          </a:p>
        </p:txBody>
      </p:sp>
    </p:spTree>
    <p:extLst>
      <p:ext uri="{BB962C8B-B14F-4D97-AF65-F5344CB8AC3E}">
        <p14:creationId xmlns:p14="http://schemas.microsoft.com/office/powerpoint/2010/main" val="3179874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1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2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2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8.emf"/></Relationships>
</file>

<file path=ppt/slides/_rels/slide2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9.jpg"/></Relationships>
</file>

<file path=ppt/slides/_rels/slide3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3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3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3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3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4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4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4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8.emf"/></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8.emf"/></Relationships>
</file>

<file path=ppt/slides/_rels/slide4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46.emf"/><Relationship Id="rId5" Type="http://schemas.openxmlformats.org/officeDocument/2006/relationships/image" Target="../media/image5.png"/><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0"/>
            <a:ext cx="12191999" cy="6877357"/>
          </a:xfrm>
          <a:prstGeom prst="rect">
            <a:avLst/>
          </a:prstGeom>
          <a:blipFill dpi="0" rotWithShape="1">
            <a:blip r:embed="rId3"/>
            <a:srcRect/>
            <a:stretch>
              <a:fillRect l="-29000" t="-34000" b="-1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EE743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9" name="Resim 18"/>
          <p:cNvPicPr>
            <a:picLocks noChangeAspect="1"/>
          </p:cNvPicPr>
          <p:nvPr/>
        </p:nvPicPr>
        <p:blipFill>
          <a:blip r:embed="rId4"/>
          <a:stretch>
            <a:fillRect/>
          </a:stretch>
        </p:blipFill>
        <p:spPr>
          <a:xfrm>
            <a:off x="11367914" y="920137"/>
            <a:ext cx="843750" cy="1957500"/>
          </a:xfrm>
          <a:prstGeom prst="rect">
            <a:avLst/>
          </a:prstGeom>
        </p:spPr>
      </p:pic>
      <p:grpSp>
        <p:nvGrpSpPr>
          <p:cNvPr id="2" name="Grup 1"/>
          <p:cNvGrpSpPr/>
          <p:nvPr/>
        </p:nvGrpSpPr>
        <p:grpSpPr>
          <a:xfrm>
            <a:off x="8352084" y="1022926"/>
            <a:ext cx="3214341" cy="1865977"/>
            <a:chOff x="8386212" y="1972564"/>
            <a:chExt cx="3214341" cy="1865977"/>
          </a:xfrm>
        </p:grpSpPr>
        <p:sp>
          <p:nvSpPr>
            <p:cNvPr id="20" name="Metin kutusu 19"/>
            <p:cNvSpPr txBox="1"/>
            <p:nvPr/>
          </p:nvSpPr>
          <p:spPr>
            <a:xfrm>
              <a:off x="8786758" y="1972564"/>
              <a:ext cx="2581156" cy="1323439"/>
            </a:xfrm>
            <a:prstGeom prst="rect">
              <a:avLst/>
            </a:prstGeom>
            <a:noFill/>
          </p:spPr>
          <p:txBody>
            <a:bodyPr wrap="none" rtlCol="0">
              <a:spAutoFit/>
            </a:bodyPr>
            <a:lstStyle/>
            <a:p>
              <a:pPr algn="r"/>
              <a:r>
                <a:rPr lang="tr-TR" sz="8000" b="1" dirty="0">
                  <a:solidFill>
                    <a:schemeClr val="bg1"/>
                  </a:solidFill>
                </a:rPr>
                <a:t>sağlık</a:t>
              </a:r>
            </a:p>
          </p:txBody>
        </p:sp>
        <p:sp>
          <p:nvSpPr>
            <p:cNvPr id="23" name="Metin kutusu 22"/>
            <p:cNvSpPr txBox="1"/>
            <p:nvPr/>
          </p:nvSpPr>
          <p:spPr>
            <a:xfrm>
              <a:off x="8386212" y="3007544"/>
              <a:ext cx="3214341" cy="830997"/>
            </a:xfrm>
            <a:prstGeom prst="rect">
              <a:avLst/>
            </a:prstGeom>
            <a:noFill/>
          </p:spPr>
          <p:txBody>
            <a:bodyPr wrap="none" rtlCol="0">
              <a:spAutoFit/>
            </a:bodyPr>
            <a:lstStyle/>
            <a:p>
              <a:pPr algn="r"/>
              <a:r>
                <a:rPr lang="tr-TR" sz="4800" b="1" dirty="0">
                  <a:solidFill>
                    <a:schemeClr val="bg1"/>
                  </a:solidFill>
                </a:rPr>
                <a:t>her işin başı</a:t>
              </a:r>
            </a:p>
          </p:txBody>
        </p:sp>
      </p:grpSp>
      <p:sp>
        <p:nvSpPr>
          <p:cNvPr id="29" name="Dikdörtgen 23"/>
          <p:cNvSpPr/>
          <p:nvPr/>
        </p:nvSpPr>
        <p:spPr>
          <a:xfrm>
            <a:off x="-19664" y="5295726"/>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Dikdörtgen 23"/>
          <p:cNvSpPr/>
          <p:nvPr/>
        </p:nvSpPr>
        <p:spPr>
          <a:xfrm flipH="1" flipV="1">
            <a:off x="5789860" y="5549802"/>
            <a:ext cx="6411664" cy="844395"/>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6500044"/>
              <a:gd name="connsiteY0" fmla="*/ 0 h 1343025"/>
              <a:gd name="connsiteX1" fmla="*/ 5310648 w 6500044"/>
              <a:gd name="connsiteY1" fmla="*/ 0 h 1343025"/>
              <a:gd name="connsiteX2" fmla="*/ 6500044 w 6500044"/>
              <a:gd name="connsiteY2" fmla="*/ 1019175 h 1343025"/>
              <a:gd name="connsiteX3" fmla="*/ 0 w 6500044"/>
              <a:gd name="connsiteY3" fmla="*/ 1343025 h 1343025"/>
              <a:gd name="connsiteX4" fmla="*/ 9525 w 6500044"/>
              <a:gd name="connsiteY4" fmla="*/ 0 h 1343025"/>
              <a:gd name="connsiteX0" fmla="*/ 9525 w 6500044"/>
              <a:gd name="connsiteY0" fmla="*/ 0 h 1343025"/>
              <a:gd name="connsiteX1" fmla="*/ 6282198 w 6500044"/>
              <a:gd name="connsiteY1" fmla="*/ 333375 h 1343025"/>
              <a:gd name="connsiteX2" fmla="*/ 6500044 w 6500044"/>
              <a:gd name="connsiteY2" fmla="*/ 1019175 h 1343025"/>
              <a:gd name="connsiteX3" fmla="*/ 0 w 6500044"/>
              <a:gd name="connsiteY3" fmla="*/ 1343025 h 1343025"/>
              <a:gd name="connsiteX4" fmla="*/ 9525 w 6500044"/>
              <a:gd name="connsiteY4" fmla="*/ 0 h 134302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981075 h 1019175"/>
              <a:gd name="connsiteX4" fmla="*/ 28575 w 6519094"/>
              <a:gd name="connsiteY4" fmla="*/ 0 h 101917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1000125 h 1019175"/>
              <a:gd name="connsiteX4" fmla="*/ 28575 w 6519094"/>
              <a:gd name="connsiteY4" fmla="*/ 0 h 1019175"/>
              <a:gd name="connsiteX0" fmla="*/ 28575 w 6519094"/>
              <a:gd name="connsiteY0" fmla="*/ 0 h 1038225"/>
              <a:gd name="connsiteX1" fmla="*/ 6301248 w 6519094"/>
              <a:gd name="connsiteY1" fmla="*/ 333375 h 1038225"/>
              <a:gd name="connsiteX2" fmla="*/ 6519094 w 6519094"/>
              <a:gd name="connsiteY2" fmla="*/ 1019175 h 1038225"/>
              <a:gd name="connsiteX3" fmla="*/ 0 w 6519094"/>
              <a:gd name="connsiteY3" fmla="*/ 1038225 h 1038225"/>
              <a:gd name="connsiteX4" fmla="*/ 28575 w 6519094"/>
              <a:gd name="connsiteY4" fmla="*/ 0 h 1038225"/>
              <a:gd name="connsiteX0" fmla="*/ 28575 w 6519094"/>
              <a:gd name="connsiteY0" fmla="*/ 0 h 1028700"/>
              <a:gd name="connsiteX1" fmla="*/ 6301248 w 6519094"/>
              <a:gd name="connsiteY1" fmla="*/ 333375 h 1028700"/>
              <a:gd name="connsiteX2" fmla="*/ 6519094 w 6519094"/>
              <a:gd name="connsiteY2" fmla="*/ 1019175 h 1028700"/>
              <a:gd name="connsiteX3" fmla="*/ 0 w 6519094"/>
              <a:gd name="connsiteY3" fmla="*/ 1028700 h 1028700"/>
              <a:gd name="connsiteX4" fmla="*/ 28575 w 6519094"/>
              <a:gd name="connsiteY4" fmla="*/ 0 h 1028700"/>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00125 h 1019175"/>
              <a:gd name="connsiteX4" fmla="*/ 0 w 6490519"/>
              <a:gd name="connsiteY4" fmla="*/ 0 h 1019175"/>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19175 h 1019175"/>
              <a:gd name="connsiteX4" fmla="*/ 0 w 6490519"/>
              <a:gd name="connsiteY4" fmla="*/ 0 h 1019175"/>
              <a:gd name="connsiteX0" fmla="*/ 0 w 6480994"/>
              <a:gd name="connsiteY0" fmla="*/ 0 h 781050"/>
              <a:gd name="connsiteX1" fmla="*/ 6263148 w 6480994"/>
              <a:gd name="connsiteY1" fmla="*/ 95250 h 781050"/>
              <a:gd name="connsiteX2" fmla="*/ 6480994 w 6480994"/>
              <a:gd name="connsiteY2" fmla="*/ 781050 h 781050"/>
              <a:gd name="connsiteX3" fmla="*/ 0 w 6480994"/>
              <a:gd name="connsiteY3" fmla="*/ 781050 h 781050"/>
              <a:gd name="connsiteX4" fmla="*/ 0 w 6480994"/>
              <a:gd name="connsiteY4" fmla="*/ 0 h 781050"/>
              <a:gd name="connsiteX0" fmla="*/ 0 w 6480994"/>
              <a:gd name="connsiteY0" fmla="*/ 0 h 742950"/>
              <a:gd name="connsiteX1" fmla="*/ 6263148 w 6480994"/>
              <a:gd name="connsiteY1" fmla="*/ 57150 h 742950"/>
              <a:gd name="connsiteX2" fmla="*/ 6480994 w 6480994"/>
              <a:gd name="connsiteY2" fmla="*/ 742950 h 742950"/>
              <a:gd name="connsiteX3" fmla="*/ 0 w 6480994"/>
              <a:gd name="connsiteY3" fmla="*/ 742950 h 742950"/>
              <a:gd name="connsiteX4" fmla="*/ 0 w 6480994"/>
              <a:gd name="connsiteY4" fmla="*/ 0 h 742950"/>
              <a:gd name="connsiteX0" fmla="*/ 0 w 6480994"/>
              <a:gd name="connsiteY0" fmla="*/ 0 h 723900"/>
              <a:gd name="connsiteX1" fmla="*/ 6263148 w 6480994"/>
              <a:gd name="connsiteY1" fmla="*/ 38100 h 723900"/>
              <a:gd name="connsiteX2" fmla="*/ 6480994 w 6480994"/>
              <a:gd name="connsiteY2" fmla="*/ 723900 h 723900"/>
              <a:gd name="connsiteX3" fmla="*/ 0 w 6480994"/>
              <a:gd name="connsiteY3" fmla="*/ 723900 h 723900"/>
              <a:gd name="connsiteX4" fmla="*/ 0 w 6480994"/>
              <a:gd name="connsiteY4" fmla="*/ 0 h 723900"/>
              <a:gd name="connsiteX0" fmla="*/ 0 w 6480994"/>
              <a:gd name="connsiteY0" fmla="*/ 0 h 704850"/>
              <a:gd name="connsiteX1" fmla="*/ 6263148 w 6480994"/>
              <a:gd name="connsiteY1" fmla="*/ 19050 h 704850"/>
              <a:gd name="connsiteX2" fmla="*/ 6480994 w 6480994"/>
              <a:gd name="connsiteY2" fmla="*/ 704850 h 704850"/>
              <a:gd name="connsiteX3" fmla="*/ 0 w 6480994"/>
              <a:gd name="connsiteY3" fmla="*/ 704850 h 704850"/>
              <a:gd name="connsiteX4" fmla="*/ 0 w 6480994"/>
              <a:gd name="connsiteY4" fmla="*/ 0 h 704850"/>
              <a:gd name="connsiteX0" fmla="*/ 0 w 6480994"/>
              <a:gd name="connsiteY0" fmla="*/ 0 h 685800"/>
              <a:gd name="connsiteX1" fmla="*/ 6263148 w 6480994"/>
              <a:gd name="connsiteY1" fmla="*/ 0 h 685800"/>
              <a:gd name="connsiteX2" fmla="*/ 6480994 w 6480994"/>
              <a:gd name="connsiteY2" fmla="*/ 685800 h 685800"/>
              <a:gd name="connsiteX3" fmla="*/ 0 w 6480994"/>
              <a:gd name="connsiteY3" fmla="*/ 685800 h 685800"/>
              <a:gd name="connsiteX4" fmla="*/ 0 w 6480994"/>
              <a:gd name="connsiteY4" fmla="*/ 0 h 685800"/>
              <a:gd name="connsiteX0" fmla="*/ 0 w 6500044"/>
              <a:gd name="connsiteY0" fmla="*/ 0 h 685800"/>
              <a:gd name="connsiteX1" fmla="*/ 6263148 w 6500044"/>
              <a:gd name="connsiteY1" fmla="*/ 0 h 685800"/>
              <a:gd name="connsiteX2" fmla="*/ 6500044 w 6500044"/>
              <a:gd name="connsiteY2" fmla="*/ 685800 h 685800"/>
              <a:gd name="connsiteX3" fmla="*/ 0 w 6500044"/>
              <a:gd name="connsiteY3" fmla="*/ 685800 h 685800"/>
              <a:gd name="connsiteX4" fmla="*/ 0 w 6500044"/>
              <a:gd name="connsiteY4" fmla="*/ 0 h 685800"/>
              <a:gd name="connsiteX0" fmla="*/ 0 w 6519094"/>
              <a:gd name="connsiteY0" fmla="*/ 0 h 685800"/>
              <a:gd name="connsiteX1" fmla="*/ 6263148 w 6519094"/>
              <a:gd name="connsiteY1" fmla="*/ 0 h 685800"/>
              <a:gd name="connsiteX2" fmla="*/ 6519094 w 6519094"/>
              <a:gd name="connsiteY2" fmla="*/ 685800 h 685800"/>
              <a:gd name="connsiteX3" fmla="*/ 0 w 6519094"/>
              <a:gd name="connsiteY3" fmla="*/ 685800 h 685800"/>
              <a:gd name="connsiteX4" fmla="*/ 0 w 6519094"/>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094" h="685800">
                <a:moveTo>
                  <a:pt x="0" y="0"/>
                </a:moveTo>
                <a:lnTo>
                  <a:pt x="6263148" y="0"/>
                </a:lnTo>
                <a:lnTo>
                  <a:pt x="6519094" y="685800"/>
                </a:lnTo>
                <a:lnTo>
                  <a:pt x="0" y="685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 name="Grup 2"/>
          <p:cNvGrpSpPr/>
          <p:nvPr/>
        </p:nvGrpSpPr>
        <p:grpSpPr>
          <a:xfrm>
            <a:off x="10663753" y="5676774"/>
            <a:ext cx="1538079" cy="602840"/>
            <a:chOff x="10663753" y="5676774"/>
            <a:chExt cx="1538079" cy="602840"/>
          </a:xfrm>
        </p:grpSpPr>
        <p:sp>
          <p:nvSpPr>
            <p:cNvPr id="1024" name="Rectangle 13"/>
            <p:cNvSpPr>
              <a:spLocks noChangeArrowheads="1"/>
            </p:cNvSpPr>
            <p:nvPr/>
          </p:nvSpPr>
          <p:spPr bwMode="auto">
            <a:xfrm>
              <a:off x="12011025" y="5676774"/>
              <a:ext cx="190807" cy="602840"/>
            </a:xfrm>
            <a:prstGeom prst="rect">
              <a:avLst/>
            </a:pr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36" name="Metin kutusu 35"/>
            <p:cNvSpPr txBox="1"/>
            <p:nvPr/>
          </p:nvSpPr>
          <p:spPr>
            <a:xfrm>
              <a:off x="10663753" y="5745534"/>
              <a:ext cx="1327608" cy="461665"/>
            </a:xfrm>
            <a:prstGeom prst="rect">
              <a:avLst/>
            </a:prstGeom>
            <a:noFill/>
          </p:spPr>
          <p:txBody>
            <a:bodyPr wrap="none" rtlCol="0">
              <a:spAutoFit/>
            </a:bodyPr>
            <a:lstStyle/>
            <a:p>
              <a:pPr algn="r"/>
              <a:r>
                <a:rPr lang="tr-TR" sz="2400" b="1" dirty="0">
                  <a:solidFill>
                    <a:srgbClr val="231F20"/>
                  </a:solidFill>
                </a:rPr>
                <a:t>YETİŞKİN</a:t>
              </a:r>
            </a:p>
          </p:txBody>
        </p:sp>
      </p:grpSp>
      <p:pic>
        <p:nvPicPr>
          <p:cNvPr id="15" name="Resim 14">
            <a:extLst>
              <a:ext uri="{FF2B5EF4-FFF2-40B4-BE49-F238E27FC236}">
                <a16:creationId xmlns:a16="http://schemas.microsoft.com/office/drawing/2014/main" id="{1BCED06A-65E2-E442-94B1-AB279B2E40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200" y="5532150"/>
            <a:ext cx="4860636" cy="819727"/>
          </a:xfrm>
          <a:prstGeom prst="rect">
            <a:avLst/>
          </a:prstGeom>
        </p:spPr>
      </p:pic>
    </p:spTree>
    <p:extLst>
      <p:ext uri="{BB962C8B-B14F-4D97-AF65-F5344CB8AC3E}">
        <p14:creationId xmlns:p14="http://schemas.microsoft.com/office/powerpoint/2010/main" val="117665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par>
                                <p:cTn id="8" presetID="2" presetClass="entr" presetSubtype="2"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 calcmode="lin" valueType="num">
                                      <p:cBhvr additive="base">
                                        <p:cTn id="10" dur="250" fill="hold"/>
                                        <p:tgtEl>
                                          <p:spTgt spid="28"/>
                                        </p:tgtEl>
                                        <p:attrNameLst>
                                          <p:attrName>ppt_x</p:attrName>
                                        </p:attrNameLst>
                                      </p:cBhvr>
                                      <p:tavLst>
                                        <p:tav tm="0">
                                          <p:val>
                                            <p:strVal val="1+#ppt_w/2"/>
                                          </p:val>
                                        </p:tav>
                                        <p:tav tm="100000">
                                          <p:val>
                                            <p:strVal val="#ppt_x"/>
                                          </p:val>
                                        </p:tav>
                                      </p:tavLst>
                                    </p:anim>
                                    <p:anim calcmode="lin" valueType="num">
                                      <p:cBhvr additive="base">
                                        <p:cTn id="11" dur="250" fill="hold"/>
                                        <p:tgtEl>
                                          <p:spTgt spid="28"/>
                                        </p:tgtEl>
                                        <p:attrNameLst>
                                          <p:attrName>ppt_y</p:attrName>
                                        </p:attrNameLst>
                                      </p:cBhvr>
                                      <p:tavLst>
                                        <p:tav tm="0">
                                          <p:val>
                                            <p:strVal val="#ppt_y"/>
                                          </p:val>
                                        </p:tav>
                                        <p:tav tm="100000">
                                          <p:val>
                                            <p:strVal val="#ppt_y"/>
                                          </p:val>
                                        </p:tav>
                                      </p:tavLst>
                                    </p:anim>
                                  </p:childTnLst>
                                </p:cTn>
                              </p:par>
                            </p:childTnLst>
                          </p:cTn>
                        </p:par>
                        <p:par>
                          <p:cTn id="12" fill="hold">
                            <p:stCondLst>
                              <p:cond delay="25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250"/>
                                        <p:tgtEl>
                                          <p:spTgt spid="25"/>
                                        </p:tgtEl>
                                      </p:cBhvr>
                                    </p:animEffect>
                                  </p:childTnLst>
                                </p:cTn>
                              </p:par>
                            </p:childTnLst>
                          </p:cTn>
                        </p:par>
                        <p:par>
                          <p:cTn id="16" fill="hold">
                            <p:stCondLst>
                              <p:cond delay="500"/>
                            </p:stCondLst>
                            <p:childTnLst>
                              <p:par>
                                <p:cTn id="17" presetID="2" presetClass="entr" presetSubtype="2"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250" fill="hold"/>
                                        <p:tgtEl>
                                          <p:spTgt spid="19"/>
                                        </p:tgtEl>
                                        <p:attrNameLst>
                                          <p:attrName>ppt_x</p:attrName>
                                        </p:attrNameLst>
                                      </p:cBhvr>
                                      <p:tavLst>
                                        <p:tav tm="0">
                                          <p:val>
                                            <p:strVal val="1+#ppt_w/2"/>
                                          </p:val>
                                        </p:tav>
                                        <p:tav tm="100000">
                                          <p:val>
                                            <p:strVal val="#ppt_x"/>
                                          </p:val>
                                        </p:tav>
                                      </p:tavLst>
                                    </p:anim>
                                    <p:anim calcmode="lin" valueType="num">
                                      <p:cBhvr additive="base">
                                        <p:cTn id="20" dur="250" fill="hold"/>
                                        <p:tgtEl>
                                          <p:spTgt spid="19"/>
                                        </p:tgtEl>
                                        <p:attrNameLst>
                                          <p:attrName>ppt_y</p:attrName>
                                        </p:attrNameLst>
                                      </p:cBhvr>
                                      <p:tavLst>
                                        <p:tav tm="0">
                                          <p:val>
                                            <p:strVal val="#ppt_y"/>
                                          </p:val>
                                        </p:tav>
                                        <p:tav tm="100000">
                                          <p:val>
                                            <p:strVal val="#ppt_y"/>
                                          </p:val>
                                        </p:tav>
                                      </p:tavLst>
                                    </p:anim>
                                  </p:childTnLst>
                                </p:cTn>
                              </p:par>
                            </p:childTnLst>
                          </p:cTn>
                        </p:par>
                        <p:par>
                          <p:cTn id="21" fill="hold">
                            <p:stCondLst>
                              <p:cond delay="750"/>
                            </p:stCondLst>
                            <p:childTnLst>
                              <p:par>
                                <p:cTn id="22" presetID="2" presetClass="entr" presetSubtype="2"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250" fill="hold"/>
                                        <p:tgtEl>
                                          <p:spTgt spid="30"/>
                                        </p:tgtEl>
                                        <p:attrNameLst>
                                          <p:attrName>ppt_x</p:attrName>
                                        </p:attrNameLst>
                                      </p:cBhvr>
                                      <p:tavLst>
                                        <p:tav tm="0">
                                          <p:val>
                                            <p:strVal val="1+#ppt_w/2"/>
                                          </p:val>
                                        </p:tav>
                                        <p:tav tm="100000">
                                          <p:val>
                                            <p:strVal val="#ppt_x"/>
                                          </p:val>
                                        </p:tav>
                                      </p:tavLst>
                                    </p:anim>
                                    <p:anim calcmode="lin" valueType="num">
                                      <p:cBhvr additive="base">
                                        <p:cTn id="25" dur="250" fill="hold"/>
                                        <p:tgtEl>
                                          <p:spTgt spid="30"/>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250" fill="hold"/>
                                        <p:tgtEl>
                                          <p:spTgt spid="29"/>
                                        </p:tgtEl>
                                        <p:attrNameLst>
                                          <p:attrName>ppt_x</p:attrName>
                                        </p:attrNameLst>
                                      </p:cBhvr>
                                      <p:tavLst>
                                        <p:tav tm="0">
                                          <p:val>
                                            <p:strVal val="0-#ppt_w/2"/>
                                          </p:val>
                                        </p:tav>
                                        <p:tav tm="100000">
                                          <p:val>
                                            <p:strVal val="#ppt_x"/>
                                          </p:val>
                                        </p:tav>
                                      </p:tavLst>
                                    </p:anim>
                                    <p:anim calcmode="lin" valueType="num">
                                      <p:cBhvr additive="base">
                                        <p:cTn id="29" dur="250" fill="hold"/>
                                        <p:tgtEl>
                                          <p:spTgt spid="29"/>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250"/>
                                        <p:tgtEl>
                                          <p:spTgt spid="2"/>
                                        </p:tgtEl>
                                      </p:cBhvr>
                                    </p:animEffect>
                                  </p:childTnLst>
                                </p:cTn>
                              </p:par>
                              <p:par>
                                <p:cTn id="34" presetID="10"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8" grpId="0" animBg="1"/>
      <p:bldP spid="29" grpId="0" animBg="1"/>
      <p:bldP spid="30" grpId="0" animBg="1"/>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356649" y="2951775"/>
            <a:ext cx="4561114" cy="2308324"/>
          </a:xfrm>
          <a:prstGeom prst="rect">
            <a:avLst/>
          </a:prstGeom>
          <a:noFill/>
        </p:spPr>
        <p:txBody>
          <a:bodyPr wrap="square" rtlCol="0">
            <a:spAutoFit/>
          </a:bodyPr>
          <a:lstStyle/>
          <a:p>
            <a:pPr marL="285750" indent="-285750">
              <a:buFont typeface="Courier New" panose="02070309020205020404" pitchFamily="49" charset="0"/>
              <a:buChar char="o"/>
            </a:pPr>
            <a:r>
              <a:rPr lang="tr-TR" dirty="0">
                <a:solidFill>
                  <a:srgbClr val="575757"/>
                </a:solidFill>
              </a:rPr>
              <a:t>Çikolata</a:t>
            </a:r>
          </a:p>
          <a:p>
            <a:pPr marL="285750" indent="-285750">
              <a:buFont typeface="Courier New" panose="02070309020205020404" pitchFamily="49" charset="0"/>
              <a:buChar char="o"/>
            </a:pPr>
            <a:r>
              <a:rPr lang="tr-TR" dirty="0">
                <a:solidFill>
                  <a:srgbClr val="575757"/>
                </a:solidFill>
              </a:rPr>
              <a:t>Şeker </a:t>
            </a:r>
            <a:endParaRPr lang="tr-TR" dirty="0" smtClean="0">
              <a:solidFill>
                <a:srgbClr val="575757"/>
              </a:solidFill>
            </a:endParaRPr>
          </a:p>
          <a:p>
            <a:pPr marL="285750" indent="-285750">
              <a:buFont typeface="Courier New" panose="02070309020205020404" pitchFamily="49" charset="0"/>
              <a:buChar char="o"/>
            </a:pPr>
            <a:r>
              <a:rPr lang="tr-TR" dirty="0" smtClean="0">
                <a:solidFill>
                  <a:srgbClr val="575757"/>
                </a:solidFill>
              </a:rPr>
              <a:t>Çekirdek </a:t>
            </a:r>
            <a:endParaRPr lang="tr-TR" dirty="0">
              <a:solidFill>
                <a:srgbClr val="575757"/>
              </a:solidFill>
            </a:endParaRPr>
          </a:p>
          <a:p>
            <a:pPr marL="285750" indent="-285750">
              <a:buFont typeface="Courier New" panose="02070309020205020404" pitchFamily="49" charset="0"/>
              <a:buChar char="o"/>
            </a:pPr>
            <a:r>
              <a:rPr lang="tr-TR" dirty="0" smtClean="0">
                <a:solidFill>
                  <a:srgbClr val="575757"/>
                </a:solidFill>
              </a:rPr>
              <a:t>Cips </a:t>
            </a:r>
            <a:endParaRPr lang="tr-TR" dirty="0">
              <a:solidFill>
                <a:srgbClr val="575757"/>
              </a:solidFill>
            </a:endParaRPr>
          </a:p>
          <a:p>
            <a:pPr marL="285750" indent="-285750">
              <a:buFont typeface="Courier New" panose="02070309020205020404" pitchFamily="49" charset="0"/>
              <a:buChar char="o"/>
            </a:pPr>
            <a:r>
              <a:rPr lang="tr-TR" dirty="0">
                <a:solidFill>
                  <a:srgbClr val="575757"/>
                </a:solidFill>
              </a:rPr>
              <a:t>Kuruyemiş </a:t>
            </a:r>
          </a:p>
          <a:p>
            <a:pPr marL="285750" indent="-285750">
              <a:buFont typeface="Courier New" panose="02070309020205020404" pitchFamily="49" charset="0"/>
              <a:buChar char="o"/>
            </a:pPr>
            <a:r>
              <a:rPr lang="tr-TR" dirty="0" err="1">
                <a:solidFill>
                  <a:srgbClr val="575757"/>
                </a:solidFill>
              </a:rPr>
              <a:t>Fast</a:t>
            </a:r>
            <a:r>
              <a:rPr lang="tr-TR" dirty="0">
                <a:solidFill>
                  <a:srgbClr val="575757"/>
                </a:solidFill>
              </a:rPr>
              <a:t> </a:t>
            </a:r>
            <a:r>
              <a:rPr lang="tr-TR" dirty="0" err="1">
                <a:solidFill>
                  <a:srgbClr val="575757"/>
                </a:solidFill>
              </a:rPr>
              <a:t>Food</a:t>
            </a:r>
            <a:r>
              <a:rPr lang="tr-TR" dirty="0">
                <a:solidFill>
                  <a:srgbClr val="575757"/>
                </a:solidFill>
              </a:rPr>
              <a:t> </a:t>
            </a:r>
          </a:p>
          <a:p>
            <a:pPr marL="285750" indent="-285750">
              <a:buFont typeface="Courier New" panose="02070309020205020404" pitchFamily="49" charset="0"/>
              <a:buChar char="o"/>
            </a:pPr>
            <a:r>
              <a:rPr lang="tr-TR" dirty="0">
                <a:solidFill>
                  <a:srgbClr val="575757"/>
                </a:solidFill>
              </a:rPr>
              <a:t>Pilav, Makarna </a:t>
            </a:r>
          </a:p>
          <a:p>
            <a:pPr marL="285750" indent="-285750">
              <a:buFont typeface="Courier New" panose="02070309020205020404" pitchFamily="49" charset="0"/>
              <a:buChar char="o"/>
            </a:pPr>
            <a:r>
              <a:rPr lang="tr-TR" dirty="0">
                <a:solidFill>
                  <a:srgbClr val="575757"/>
                </a:solidFill>
              </a:rPr>
              <a:t>Gazlı İçecek (</a:t>
            </a:r>
            <a:r>
              <a:rPr lang="tr-TR" dirty="0" err="1">
                <a:solidFill>
                  <a:srgbClr val="575757"/>
                </a:solidFill>
              </a:rPr>
              <a:t>Kola,Soda</a:t>
            </a:r>
            <a:r>
              <a:rPr lang="tr-TR" dirty="0">
                <a:solidFill>
                  <a:srgbClr val="575757"/>
                </a:solidFill>
              </a:rPr>
              <a:t> vb.)</a:t>
            </a:r>
          </a:p>
        </p:txBody>
      </p:sp>
      <p:sp>
        <p:nvSpPr>
          <p:cNvPr id="5" name="Metin kutusu 4"/>
          <p:cNvSpPr txBox="1"/>
          <p:nvPr/>
        </p:nvSpPr>
        <p:spPr>
          <a:xfrm>
            <a:off x="4917763" y="2951775"/>
            <a:ext cx="4186480" cy="2308324"/>
          </a:xfrm>
          <a:prstGeom prst="rect">
            <a:avLst/>
          </a:prstGeom>
          <a:noFill/>
        </p:spPr>
        <p:txBody>
          <a:bodyPr wrap="square" rtlCol="0">
            <a:spAutoFit/>
          </a:bodyPr>
          <a:lstStyle/>
          <a:p>
            <a:pPr marL="285750" indent="-285750">
              <a:buFont typeface="Courier New" panose="02070309020205020404" pitchFamily="49" charset="0"/>
              <a:buChar char="o"/>
            </a:pPr>
            <a:r>
              <a:rPr lang="tr-TR" dirty="0">
                <a:solidFill>
                  <a:srgbClr val="575757"/>
                </a:solidFill>
              </a:rPr>
              <a:t>Kırgın </a:t>
            </a:r>
          </a:p>
          <a:p>
            <a:pPr marL="285750" indent="-285750">
              <a:buFont typeface="Courier New" panose="02070309020205020404" pitchFamily="49" charset="0"/>
              <a:buChar char="o"/>
            </a:pPr>
            <a:r>
              <a:rPr lang="tr-TR" dirty="0">
                <a:solidFill>
                  <a:srgbClr val="575757"/>
                </a:solidFill>
              </a:rPr>
              <a:t>Öfkeli </a:t>
            </a:r>
          </a:p>
          <a:p>
            <a:pPr marL="285750" indent="-285750">
              <a:buFont typeface="Courier New" panose="02070309020205020404" pitchFamily="49" charset="0"/>
              <a:buChar char="o"/>
            </a:pPr>
            <a:r>
              <a:rPr lang="tr-TR" dirty="0">
                <a:solidFill>
                  <a:srgbClr val="575757"/>
                </a:solidFill>
              </a:rPr>
              <a:t>Kaygılı </a:t>
            </a:r>
          </a:p>
          <a:p>
            <a:pPr marL="285750" indent="-285750">
              <a:buFont typeface="Courier New" panose="02070309020205020404" pitchFamily="49" charset="0"/>
              <a:buChar char="o"/>
            </a:pPr>
            <a:r>
              <a:rPr lang="tr-TR" dirty="0">
                <a:solidFill>
                  <a:srgbClr val="575757"/>
                </a:solidFill>
              </a:rPr>
              <a:t>Neşeli </a:t>
            </a:r>
            <a:r>
              <a:rPr lang="tr-TR" dirty="0" smtClean="0">
                <a:solidFill>
                  <a:srgbClr val="575757"/>
                </a:solidFill>
              </a:rPr>
              <a:t> </a:t>
            </a:r>
            <a:endParaRPr lang="tr-TR" dirty="0">
              <a:solidFill>
                <a:srgbClr val="575757"/>
              </a:solidFill>
            </a:endParaRPr>
          </a:p>
          <a:p>
            <a:pPr marL="285750" indent="-285750">
              <a:buFont typeface="Courier New" panose="02070309020205020404" pitchFamily="49" charset="0"/>
              <a:buChar char="o"/>
            </a:pPr>
            <a:r>
              <a:rPr lang="tr-TR" dirty="0">
                <a:solidFill>
                  <a:srgbClr val="575757"/>
                </a:solidFill>
              </a:rPr>
              <a:t>Suçlu </a:t>
            </a:r>
          </a:p>
          <a:p>
            <a:pPr marL="285750" indent="-285750">
              <a:buFont typeface="Courier New" panose="02070309020205020404" pitchFamily="49" charset="0"/>
              <a:buChar char="o"/>
            </a:pPr>
            <a:r>
              <a:rPr lang="tr-TR" dirty="0">
                <a:solidFill>
                  <a:srgbClr val="575757"/>
                </a:solidFill>
              </a:rPr>
              <a:t>Üzgün</a:t>
            </a:r>
          </a:p>
          <a:p>
            <a:pPr marL="285750" indent="-285750">
              <a:buFont typeface="Courier New" panose="02070309020205020404" pitchFamily="49" charset="0"/>
              <a:buChar char="o"/>
            </a:pPr>
            <a:r>
              <a:rPr lang="tr-TR" dirty="0">
                <a:solidFill>
                  <a:srgbClr val="575757"/>
                </a:solidFill>
              </a:rPr>
              <a:t>Yalnız </a:t>
            </a:r>
          </a:p>
          <a:p>
            <a:pPr marL="285750" indent="-285750">
              <a:buFont typeface="Courier New" panose="02070309020205020404" pitchFamily="49" charset="0"/>
              <a:buChar char="o"/>
            </a:pPr>
            <a:r>
              <a:rPr lang="tr-TR" dirty="0">
                <a:solidFill>
                  <a:srgbClr val="575757"/>
                </a:solidFill>
              </a:rPr>
              <a:t>Yetersiz</a:t>
            </a:r>
          </a:p>
        </p:txBody>
      </p:sp>
      <p:sp>
        <p:nvSpPr>
          <p:cNvPr id="6" name="Freeform 5">
            <a:extLst>
              <a:ext uri="{FF2B5EF4-FFF2-40B4-BE49-F238E27FC236}">
                <a16:creationId xmlns:a16="http://schemas.microsoft.com/office/drawing/2014/main" id="{ECD3188A-C44C-6344-A21E-BBF4A1589642}"/>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7" name="Metin kutusu 6">
            <a:extLst>
              <a:ext uri="{FF2B5EF4-FFF2-40B4-BE49-F238E27FC236}">
                <a16:creationId xmlns:a16="http://schemas.microsoft.com/office/drawing/2014/main" id="{7D0886D5-4E34-DB40-953B-D39CF368D6BE}"/>
              </a:ext>
            </a:extLst>
          </p:cNvPr>
          <p:cNvSpPr txBox="1"/>
          <p:nvPr/>
        </p:nvSpPr>
        <p:spPr>
          <a:xfrm>
            <a:off x="356650" y="388099"/>
            <a:ext cx="5007909" cy="1015663"/>
          </a:xfrm>
          <a:prstGeom prst="rect">
            <a:avLst/>
          </a:prstGeom>
          <a:noFill/>
        </p:spPr>
        <p:txBody>
          <a:bodyPr wrap="none" rtlCol="0">
            <a:spAutoFit/>
          </a:bodyPr>
          <a:lstStyle/>
          <a:p>
            <a:r>
              <a:rPr lang="tr-TR" sz="6000" b="1" dirty="0"/>
              <a:t>Duygusal Yeme</a:t>
            </a:r>
          </a:p>
        </p:txBody>
      </p:sp>
      <p:sp>
        <p:nvSpPr>
          <p:cNvPr id="8" name="Dikdörtgen 7">
            <a:extLst>
              <a:ext uri="{FF2B5EF4-FFF2-40B4-BE49-F238E27FC236}">
                <a16:creationId xmlns:a16="http://schemas.microsoft.com/office/drawing/2014/main" id="{4F27698D-8FD9-0D45-A8AC-073A437FB5D5}"/>
              </a:ext>
            </a:extLst>
          </p:cNvPr>
          <p:cNvSpPr/>
          <p:nvPr/>
        </p:nvSpPr>
        <p:spPr>
          <a:xfrm>
            <a:off x="356649" y="1448482"/>
            <a:ext cx="9572541" cy="1615827"/>
          </a:xfrm>
          <a:prstGeom prst="rect">
            <a:avLst/>
          </a:prstGeom>
        </p:spPr>
        <p:txBody>
          <a:bodyPr wrap="square">
            <a:spAutoFit/>
          </a:bodyPr>
          <a:lstStyle/>
          <a:p>
            <a:r>
              <a:rPr lang="tr-TR" dirty="0">
                <a:solidFill>
                  <a:srgbClr val="575757"/>
                </a:solidFill>
              </a:rPr>
              <a:t>Aşağıdaki duyguları ve yiyecek-içecek gruplarını inceleyiniz. Hangi duygunun sizi hangi besine </a:t>
            </a:r>
            <a:r>
              <a:rPr lang="tr-TR" dirty="0" smtClean="0">
                <a:solidFill>
                  <a:srgbClr val="575757"/>
                </a:solidFill>
              </a:rPr>
              <a:t>yönelttiğine dikkat edin. Duygular </a:t>
            </a:r>
            <a:r>
              <a:rPr lang="tr-TR" dirty="0">
                <a:solidFill>
                  <a:srgbClr val="575757"/>
                </a:solidFill>
              </a:rPr>
              <a:t>ve besinler arasında bir bağlantı </a:t>
            </a:r>
            <a:r>
              <a:rPr lang="tr-TR" dirty="0" smtClean="0">
                <a:solidFill>
                  <a:srgbClr val="575757"/>
                </a:solidFill>
              </a:rPr>
              <a:t>kuramadıysanız </a:t>
            </a:r>
            <a:r>
              <a:rPr lang="tr-TR" dirty="0">
                <a:solidFill>
                  <a:srgbClr val="575757"/>
                </a:solidFill>
              </a:rPr>
              <a:t>belki de yeme </a:t>
            </a:r>
            <a:r>
              <a:rPr lang="tr-TR" dirty="0" smtClean="0">
                <a:solidFill>
                  <a:srgbClr val="575757"/>
                </a:solidFill>
              </a:rPr>
              <a:t>davranışınız </a:t>
            </a:r>
            <a:r>
              <a:rPr lang="tr-TR" dirty="0">
                <a:solidFill>
                  <a:srgbClr val="575757"/>
                </a:solidFill>
              </a:rPr>
              <a:t>üzerinde çok </a:t>
            </a:r>
            <a:r>
              <a:rPr lang="tr-TR" dirty="0" smtClean="0">
                <a:solidFill>
                  <a:srgbClr val="575757"/>
                </a:solidFill>
              </a:rPr>
              <a:t>düşünmemişsinizdir. Size </a:t>
            </a:r>
            <a:r>
              <a:rPr lang="tr-TR" dirty="0">
                <a:solidFill>
                  <a:srgbClr val="575757"/>
                </a:solidFill>
              </a:rPr>
              <a:t>tavsiyemiz bir hafta boyunca </a:t>
            </a:r>
            <a:r>
              <a:rPr lang="tr-TR" dirty="0" smtClean="0">
                <a:solidFill>
                  <a:srgbClr val="575757"/>
                </a:solidFill>
              </a:rPr>
              <a:t>kendinize </a:t>
            </a:r>
            <a:r>
              <a:rPr lang="tr-TR" dirty="0">
                <a:solidFill>
                  <a:srgbClr val="575757"/>
                </a:solidFill>
              </a:rPr>
              <a:t>aşağıdaki soruları </a:t>
            </a:r>
            <a:r>
              <a:rPr lang="tr-TR" dirty="0" err="1" smtClean="0">
                <a:solidFill>
                  <a:srgbClr val="575757"/>
                </a:solidFill>
              </a:rPr>
              <a:t>sormannız</a:t>
            </a:r>
            <a:r>
              <a:rPr lang="tr-TR" dirty="0" smtClean="0">
                <a:solidFill>
                  <a:srgbClr val="575757"/>
                </a:solidFill>
              </a:rPr>
              <a:t>:</a:t>
            </a:r>
            <a:endParaRPr lang="tr-TR" dirty="0">
              <a:solidFill>
                <a:srgbClr val="575757"/>
              </a:solidFill>
            </a:endParaRPr>
          </a:p>
          <a:p>
            <a:pPr lvl="0">
              <a:lnSpc>
                <a:spcPct val="150000"/>
              </a:lnSpc>
            </a:pPr>
            <a:r>
              <a:rPr lang="tr-TR" b="1" u="sng" dirty="0">
                <a:solidFill>
                  <a:srgbClr val="575757"/>
                </a:solidFill>
              </a:rPr>
              <a:t>Şu an bunu yemeye ihtiyacım var mı?</a:t>
            </a:r>
            <a:r>
              <a:rPr lang="tr-TR" b="1" dirty="0">
                <a:solidFill>
                  <a:srgbClr val="575757"/>
                </a:solidFill>
              </a:rPr>
              <a:t>		</a:t>
            </a:r>
            <a:r>
              <a:rPr lang="tr-TR" b="1" u="sng" dirty="0">
                <a:solidFill>
                  <a:srgbClr val="575757"/>
                </a:solidFill>
              </a:rPr>
              <a:t>Kendimi nasıl </a:t>
            </a:r>
            <a:r>
              <a:rPr lang="tr-TR" b="1" u="sng" dirty="0" smtClean="0">
                <a:solidFill>
                  <a:srgbClr val="575757"/>
                </a:solidFill>
              </a:rPr>
              <a:t>hissediyorum?</a:t>
            </a:r>
            <a:endParaRPr lang="tr-TR" b="1" u="sng" dirty="0">
              <a:solidFill>
                <a:srgbClr val="575757"/>
              </a:solidFill>
            </a:endParaRPr>
          </a:p>
        </p:txBody>
      </p:sp>
    </p:spTree>
    <p:extLst>
      <p:ext uri="{BB962C8B-B14F-4D97-AF65-F5344CB8AC3E}">
        <p14:creationId xmlns:p14="http://schemas.microsoft.com/office/powerpoint/2010/main" val="2059403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fill="hold"/>
                                        <p:tgtEl>
                                          <p:spTgt spid="6"/>
                                        </p:tgtEl>
                                        <p:attrNameLst>
                                          <p:attrName>ppt_x</p:attrName>
                                        </p:attrNameLst>
                                      </p:cBhvr>
                                      <p:tavLst>
                                        <p:tav tm="0">
                                          <p:val>
                                            <p:strVal val="0-#ppt_w/2"/>
                                          </p:val>
                                        </p:tav>
                                        <p:tav tm="100000">
                                          <p:val>
                                            <p:strVal val="#ppt_x"/>
                                          </p:val>
                                        </p:tav>
                                      </p:tavLst>
                                    </p:anim>
                                    <p:anim calcmode="lin" valueType="num">
                                      <p:cBhvr additive="base">
                                        <p:cTn id="8" dur="25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5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65000" t="-30000" r="-1000" b="-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425609" y="504741"/>
            <a:ext cx="8243341" cy="923330"/>
          </a:xfrm>
          <a:prstGeom prst="rect">
            <a:avLst/>
          </a:prstGeom>
          <a:noFill/>
        </p:spPr>
        <p:txBody>
          <a:bodyPr wrap="square" rtlCol="0">
            <a:spAutoFit/>
          </a:bodyPr>
          <a:lstStyle/>
          <a:p>
            <a:r>
              <a:rPr lang="tr-TR" sz="5400" b="1" dirty="0"/>
              <a:t>Çocuklarımızın sağlığı için</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0" name="Grup 29"/>
          <p:cNvGrpSpPr/>
          <p:nvPr/>
        </p:nvGrpSpPr>
        <p:grpSpPr>
          <a:xfrm>
            <a:off x="513795" y="1954708"/>
            <a:ext cx="4268456" cy="707886"/>
            <a:chOff x="554927" y="1881525"/>
            <a:chExt cx="4268456" cy="707886"/>
          </a:xfrm>
        </p:grpSpPr>
        <p:sp>
          <p:nvSpPr>
            <p:cNvPr id="31" name="Metin kutusu 30"/>
            <p:cNvSpPr txBox="1"/>
            <p:nvPr/>
          </p:nvSpPr>
          <p:spPr>
            <a:xfrm>
              <a:off x="746177" y="1881525"/>
              <a:ext cx="4077206" cy="707886"/>
            </a:xfrm>
            <a:prstGeom prst="rect">
              <a:avLst/>
            </a:prstGeom>
            <a:noFill/>
          </p:spPr>
          <p:txBody>
            <a:bodyPr wrap="none" rtlCol="0">
              <a:spAutoFit/>
            </a:bodyPr>
            <a:lstStyle/>
            <a:p>
              <a:r>
                <a:rPr lang="tr-TR" sz="2000" dirty="0">
                  <a:solidFill>
                    <a:srgbClr val="575757"/>
                  </a:solidFill>
                </a:rPr>
                <a:t>Çocuklarınızın mutlaka günde 3 öğün </a:t>
              </a:r>
            </a:p>
            <a:p>
              <a:r>
                <a:rPr lang="tr-TR" sz="2000" dirty="0">
                  <a:solidFill>
                    <a:srgbClr val="575757"/>
                  </a:solidFill>
                </a:rPr>
                <a:t>yemesine dikkat edin. </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54927" y="2918253"/>
            <a:ext cx="4107900" cy="707886"/>
            <a:chOff x="554927" y="1881525"/>
            <a:chExt cx="4107900" cy="707886"/>
          </a:xfrm>
        </p:grpSpPr>
        <p:sp>
          <p:nvSpPr>
            <p:cNvPr id="34" name="Metin kutusu 33"/>
            <p:cNvSpPr txBox="1"/>
            <p:nvPr/>
          </p:nvSpPr>
          <p:spPr>
            <a:xfrm>
              <a:off x="746177" y="1881525"/>
              <a:ext cx="3916650" cy="707886"/>
            </a:xfrm>
            <a:prstGeom prst="rect">
              <a:avLst/>
            </a:prstGeom>
            <a:noFill/>
          </p:spPr>
          <p:txBody>
            <a:bodyPr wrap="none" rtlCol="0">
              <a:spAutoFit/>
            </a:bodyPr>
            <a:lstStyle/>
            <a:p>
              <a:r>
                <a:rPr lang="tr-TR" sz="2000" dirty="0">
                  <a:solidFill>
                    <a:srgbClr val="575757"/>
                  </a:solidFill>
                </a:rPr>
                <a:t>Kahvaltı etmenin önemi konusunda </a:t>
              </a:r>
            </a:p>
            <a:p>
              <a:r>
                <a:rPr lang="tr-TR" sz="2000" dirty="0">
                  <a:solidFill>
                    <a:srgbClr val="575757"/>
                  </a:solidFill>
                </a:rPr>
                <a:t>çocuklarınızı bilgilendirin.</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4927" y="3902976"/>
            <a:ext cx="4739805" cy="707886"/>
            <a:chOff x="554927" y="1539392"/>
            <a:chExt cx="4739805" cy="707886"/>
          </a:xfrm>
        </p:grpSpPr>
        <p:sp>
          <p:nvSpPr>
            <p:cNvPr id="37" name="Metin kutusu 36"/>
            <p:cNvSpPr txBox="1"/>
            <p:nvPr/>
          </p:nvSpPr>
          <p:spPr>
            <a:xfrm>
              <a:off x="726622" y="1539392"/>
              <a:ext cx="4568110" cy="707886"/>
            </a:xfrm>
            <a:prstGeom prst="rect">
              <a:avLst/>
            </a:prstGeom>
            <a:noFill/>
          </p:spPr>
          <p:txBody>
            <a:bodyPr wrap="none" rtlCol="0">
              <a:spAutoFit/>
            </a:bodyPr>
            <a:lstStyle/>
            <a:p>
              <a:r>
                <a:rPr lang="tr-TR" sz="2000" dirty="0">
                  <a:solidFill>
                    <a:srgbClr val="575757"/>
                  </a:solidFill>
                </a:rPr>
                <a:t>Sabahları çocuklarınızı kahvaltı yapmadan </a:t>
              </a:r>
            </a:p>
            <a:p>
              <a:r>
                <a:rPr lang="tr-TR" sz="2000" dirty="0">
                  <a:solidFill>
                    <a:srgbClr val="575757"/>
                  </a:solidFill>
                </a:rPr>
                <a:t>okula göndermeyin. </a:t>
              </a:r>
            </a:p>
          </p:txBody>
        </p:sp>
        <p:pic>
          <p:nvPicPr>
            <p:cNvPr id="38" name="Resim 37"/>
            <p:cNvPicPr>
              <a:picLocks noChangeAspect="1"/>
            </p:cNvPicPr>
            <p:nvPr/>
          </p:nvPicPr>
          <p:blipFill>
            <a:blip r:embed="rId4"/>
            <a:stretch>
              <a:fillRect/>
            </a:stretch>
          </p:blipFill>
          <p:spPr>
            <a:xfrm>
              <a:off x="554927" y="1682877"/>
              <a:ext cx="191250" cy="180000"/>
            </a:xfrm>
            <a:prstGeom prst="rect">
              <a:avLst/>
            </a:prstGeom>
          </p:spPr>
        </p:pic>
      </p:grpSp>
      <p:sp>
        <p:nvSpPr>
          <p:cNvPr id="22" name="Rectangle 13">
            <a:extLst>
              <a:ext uri="{FF2B5EF4-FFF2-40B4-BE49-F238E27FC236}">
                <a16:creationId xmlns:a16="http://schemas.microsoft.com/office/drawing/2014/main" id="{1014EAA2-E0D1-574B-8337-F85F2B4D8523}"/>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3" name="Metin kutusu 22">
            <a:extLst>
              <a:ext uri="{FF2B5EF4-FFF2-40B4-BE49-F238E27FC236}">
                <a16:creationId xmlns:a16="http://schemas.microsoft.com/office/drawing/2014/main" id="{8F19F930-D9FA-9445-815D-CF2B8D2BF704}"/>
              </a:ext>
            </a:extLst>
          </p:cNvPr>
          <p:cNvSpPr txBox="1"/>
          <p:nvPr/>
        </p:nvSpPr>
        <p:spPr>
          <a:xfrm>
            <a:off x="11495711" y="5855671"/>
            <a:ext cx="495650" cy="461665"/>
          </a:xfrm>
          <a:prstGeom prst="rect">
            <a:avLst/>
          </a:prstGeom>
          <a:noFill/>
        </p:spPr>
        <p:txBody>
          <a:bodyPr wrap="none" rtlCol="0">
            <a:spAutoFit/>
          </a:bodyPr>
          <a:lstStyle/>
          <a:p>
            <a:pPr algn="r"/>
            <a:fld id="{4649FABC-0BDC-2E48-8A6C-F24331FB0EE4}" type="slidenum">
              <a:rPr lang="tr-TR" sz="2400" b="1" smtClean="0">
                <a:solidFill>
                  <a:srgbClr val="DADADA"/>
                </a:solidFill>
              </a:rPr>
              <a:t>11</a:t>
            </a:fld>
            <a:endParaRPr lang="tr-TR" sz="2400" b="1" dirty="0">
              <a:solidFill>
                <a:srgbClr val="DADADA"/>
              </a:solidFill>
            </a:endParaRPr>
          </a:p>
        </p:txBody>
      </p:sp>
    </p:spTree>
    <p:extLst>
      <p:ext uri="{BB962C8B-B14F-4D97-AF65-F5344CB8AC3E}">
        <p14:creationId xmlns:p14="http://schemas.microsoft.com/office/powerpoint/2010/main" val="187762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250"/>
                                        <p:tgtEl>
                                          <p:spTgt spid="30"/>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250"/>
                                        <p:tgtEl>
                                          <p:spTgt spid="33"/>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65000" t="-30000" r="-1000" b="-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0" name="Grup 29"/>
          <p:cNvGrpSpPr/>
          <p:nvPr/>
        </p:nvGrpSpPr>
        <p:grpSpPr>
          <a:xfrm>
            <a:off x="554927" y="1714217"/>
            <a:ext cx="5794387" cy="707886"/>
            <a:chOff x="554927" y="1881525"/>
            <a:chExt cx="5794387" cy="707886"/>
          </a:xfrm>
        </p:grpSpPr>
        <p:sp>
          <p:nvSpPr>
            <p:cNvPr id="31" name="Metin kutusu 30"/>
            <p:cNvSpPr txBox="1"/>
            <p:nvPr/>
          </p:nvSpPr>
          <p:spPr>
            <a:xfrm>
              <a:off x="746177" y="1881525"/>
              <a:ext cx="5603137" cy="707886"/>
            </a:xfrm>
            <a:prstGeom prst="rect">
              <a:avLst/>
            </a:prstGeom>
            <a:noFill/>
          </p:spPr>
          <p:txBody>
            <a:bodyPr wrap="none" rtlCol="0">
              <a:spAutoFit/>
            </a:bodyPr>
            <a:lstStyle/>
            <a:p>
              <a:r>
                <a:rPr lang="tr-TR" sz="2000" dirty="0">
                  <a:solidFill>
                    <a:srgbClr val="575757"/>
                  </a:solidFill>
                </a:rPr>
                <a:t>Derslerde başarılı, anlama ve öğrenme kabiliyeti </a:t>
              </a:r>
            </a:p>
            <a:p>
              <a:r>
                <a:rPr lang="tr-TR" sz="2000" dirty="0">
                  <a:solidFill>
                    <a:srgbClr val="575757"/>
                  </a:solidFill>
                </a:rPr>
                <a:t>yüksek çocuklar için önce siz sağlıklı beslenmelisiniz.</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29298" y="2758817"/>
            <a:ext cx="6584026" cy="1015663"/>
            <a:chOff x="554927" y="1881525"/>
            <a:chExt cx="6584026" cy="1015663"/>
          </a:xfrm>
        </p:grpSpPr>
        <p:sp>
          <p:nvSpPr>
            <p:cNvPr id="34" name="Metin kutusu 33"/>
            <p:cNvSpPr txBox="1"/>
            <p:nvPr/>
          </p:nvSpPr>
          <p:spPr>
            <a:xfrm>
              <a:off x="746176" y="1881525"/>
              <a:ext cx="6392777" cy="1015663"/>
            </a:xfrm>
            <a:prstGeom prst="rect">
              <a:avLst/>
            </a:prstGeom>
            <a:noFill/>
          </p:spPr>
          <p:txBody>
            <a:bodyPr wrap="square" rtlCol="0">
              <a:spAutoFit/>
            </a:bodyPr>
            <a:lstStyle/>
            <a:p>
              <a:r>
                <a:rPr lang="tr-TR" sz="2000" dirty="0">
                  <a:solidFill>
                    <a:srgbClr val="575757"/>
                  </a:solidFill>
                </a:rPr>
                <a:t>Yemeği çocuğunuza bir ödül olarak sunmayın. Yemeğin ödül olarak sunulması, ileriki yaşlarda stresle başa çıkmada yeme davranışını arttırma tepkisine yol açabilir. </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4927" y="3987693"/>
            <a:ext cx="5621198" cy="707886"/>
            <a:chOff x="554927" y="1881525"/>
            <a:chExt cx="5621198" cy="707886"/>
          </a:xfrm>
        </p:grpSpPr>
        <p:sp>
          <p:nvSpPr>
            <p:cNvPr id="37" name="Metin kutusu 36"/>
            <p:cNvSpPr txBox="1"/>
            <p:nvPr/>
          </p:nvSpPr>
          <p:spPr>
            <a:xfrm>
              <a:off x="746177" y="1881525"/>
              <a:ext cx="5429948" cy="707886"/>
            </a:xfrm>
            <a:prstGeom prst="rect">
              <a:avLst/>
            </a:prstGeom>
            <a:noFill/>
          </p:spPr>
          <p:txBody>
            <a:bodyPr wrap="none" rtlCol="0">
              <a:spAutoFit/>
            </a:bodyPr>
            <a:lstStyle/>
            <a:p>
              <a:r>
                <a:rPr lang="tr-TR" sz="2000" dirty="0">
                  <a:solidFill>
                    <a:srgbClr val="575757"/>
                  </a:solidFill>
                </a:rPr>
                <a:t>Çocuğunuzun TV, </a:t>
              </a:r>
              <a:r>
                <a:rPr lang="tr-TR" sz="2000" dirty="0">
                  <a:solidFill>
                    <a:schemeClr val="tx1">
                      <a:lumMod val="65000"/>
                      <a:lumOff val="35000"/>
                    </a:schemeClr>
                  </a:solidFill>
                </a:rPr>
                <a:t>bilgisayar ya da tablet </a:t>
              </a:r>
              <a:r>
                <a:rPr lang="tr-TR" sz="2000" dirty="0">
                  <a:solidFill>
                    <a:srgbClr val="575757"/>
                  </a:solidFill>
                </a:rPr>
                <a:t>karşısında </a:t>
              </a:r>
            </a:p>
            <a:p>
              <a:r>
                <a:rPr lang="tr-TR" sz="2000" dirty="0">
                  <a:solidFill>
                    <a:srgbClr val="575757"/>
                  </a:solidFill>
                </a:rPr>
                <a:t>yemek yemesine izin vermeyin.</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sp>
        <p:nvSpPr>
          <p:cNvPr id="23" name="Rectangle 13">
            <a:extLst>
              <a:ext uri="{FF2B5EF4-FFF2-40B4-BE49-F238E27FC236}">
                <a16:creationId xmlns:a16="http://schemas.microsoft.com/office/drawing/2014/main" id="{5F362FE4-3AFE-6849-845C-54101FF0CE91}"/>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4" name="Metin kutusu 23">
            <a:extLst>
              <a:ext uri="{FF2B5EF4-FFF2-40B4-BE49-F238E27FC236}">
                <a16:creationId xmlns:a16="http://schemas.microsoft.com/office/drawing/2014/main" id="{434C9797-AADE-C741-B0FE-05505D4AD702}"/>
              </a:ext>
            </a:extLst>
          </p:cNvPr>
          <p:cNvSpPr txBox="1"/>
          <p:nvPr/>
        </p:nvSpPr>
        <p:spPr>
          <a:xfrm>
            <a:off x="11495711" y="5855671"/>
            <a:ext cx="495650" cy="461665"/>
          </a:xfrm>
          <a:prstGeom prst="rect">
            <a:avLst/>
          </a:prstGeom>
          <a:noFill/>
        </p:spPr>
        <p:txBody>
          <a:bodyPr wrap="none" rtlCol="0">
            <a:spAutoFit/>
          </a:bodyPr>
          <a:lstStyle/>
          <a:p>
            <a:pPr algn="r"/>
            <a:fld id="{4649FABC-0BDC-2E48-8A6C-F24331FB0EE4}" type="slidenum">
              <a:rPr lang="tr-TR" sz="2400" b="1" smtClean="0">
                <a:solidFill>
                  <a:srgbClr val="DADADA"/>
                </a:solidFill>
              </a:rPr>
              <a:t>12</a:t>
            </a:fld>
            <a:endParaRPr lang="tr-TR" sz="2400" b="1" dirty="0">
              <a:solidFill>
                <a:srgbClr val="DADADA"/>
              </a:solidFill>
            </a:endParaRPr>
          </a:p>
        </p:txBody>
      </p:sp>
      <p:sp>
        <p:nvSpPr>
          <p:cNvPr id="25" name="Metin kutusu 24">
            <a:extLst>
              <a:ext uri="{FF2B5EF4-FFF2-40B4-BE49-F238E27FC236}">
                <a16:creationId xmlns:a16="http://schemas.microsoft.com/office/drawing/2014/main" id="{9320F225-B559-C349-A2C4-11B59658646C}"/>
              </a:ext>
            </a:extLst>
          </p:cNvPr>
          <p:cNvSpPr txBox="1"/>
          <p:nvPr/>
        </p:nvSpPr>
        <p:spPr>
          <a:xfrm>
            <a:off x="425609" y="504741"/>
            <a:ext cx="8243341" cy="923330"/>
          </a:xfrm>
          <a:prstGeom prst="rect">
            <a:avLst/>
          </a:prstGeom>
          <a:noFill/>
        </p:spPr>
        <p:txBody>
          <a:bodyPr wrap="square" rtlCol="0">
            <a:spAutoFit/>
          </a:bodyPr>
          <a:lstStyle/>
          <a:p>
            <a:r>
              <a:rPr lang="tr-TR" sz="5400" b="1" dirty="0"/>
              <a:t>Çocuklarımızın sağlığı için</a:t>
            </a:r>
          </a:p>
        </p:txBody>
      </p:sp>
    </p:spTree>
    <p:extLst>
      <p:ext uri="{BB962C8B-B14F-4D97-AF65-F5344CB8AC3E}">
        <p14:creationId xmlns:p14="http://schemas.microsoft.com/office/powerpoint/2010/main" val="10031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5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50" fill="hold"/>
                                        <p:tgtEl>
                                          <p:spTgt spid="28"/>
                                        </p:tgtEl>
                                        <p:attrNameLst>
                                          <p:attrName>ppt_x</p:attrName>
                                        </p:attrNameLst>
                                      </p:cBhvr>
                                      <p:tavLst>
                                        <p:tav tm="0">
                                          <p:val>
                                            <p:strVal val="1+#ppt_w/2"/>
                                          </p:val>
                                        </p:tav>
                                        <p:tav tm="100000">
                                          <p:val>
                                            <p:strVal val="#ppt_x"/>
                                          </p:val>
                                        </p:tav>
                                      </p:tavLst>
                                    </p:anim>
                                    <p:anim calcmode="lin" valueType="num">
                                      <p:cBhvr additive="base">
                                        <p:cTn id="12" dur="250" fill="hold"/>
                                        <p:tgtEl>
                                          <p:spTgt spid="2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250"/>
                                        <p:tgtEl>
                                          <p:spTgt spid="30"/>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250"/>
                                        <p:tgtEl>
                                          <p:spTgt spid="33"/>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250"/>
                                        <p:tgtEl>
                                          <p:spTgt spid="36"/>
                                        </p:tgtEl>
                                      </p:cBhvr>
                                    </p:animEffect>
                                  </p:childTnLst>
                                </p:cTn>
                              </p:par>
                            </p:childTnLst>
                          </p:cTn>
                        </p:par>
                        <p:par>
                          <p:cTn id="25" fill="hold">
                            <p:stCondLst>
                              <p:cond delay="1250"/>
                            </p:stCondLst>
                            <p:childTnLst>
                              <p:par>
                                <p:cTn id="26" presetID="2" presetClass="entr" presetSubtype="2"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250" fill="hold"/>
                                        <p:tgtEl>
                                          <p:spTgt spid="22"/>
                                        </p:tgtEl>
                                        <p:attrNameLst>
                                          <p:attrName>ppt_x</p:attrName>
                                        </p:attrNameLst>
                                      </p:cBhvr>
                                      <p:tavLst>
                                        <p:tav tm="0">
                                          <p:val>
                                            <p:strVal val="1+#ppt_w/2"/>
                                          </p:val>
                                        </p:tav>
                                        <p:tav tm="100000">
                                          <p:val>
                                            <p:strVal val="#ppt_x"/>
                                          </p:val>
                                        </p:tav>
                                      </p:tavLst>
                                    </p:anim>
                                    <p:anim calcmode="lin" valueType="num">
                                      <p:cBhvr additive="base">
                                        <p:cTn id="29" dur="250" fill="hold"/>
                                        <p:tgtEl>
                                          <p:spTgt spid="22"/>
                                        </p:tgtEl>
                                        <p:attrNameLst>
                                          <p:attrName>ppt_y</p:attrName>
                                        </p:attrNameLst>
                                      </p:cBhvr>
                                      <p:tavLst>
                                        <p:tav tm="0">
                                          <p:val>
                                            <p:strVal val="#ppt_y"/>
                                          </p:val>
                                        </p:tav>
                                        <p:tav tm="100000">
                                          <p:val>
                                            <p:strVal val="#ppt_y"/>
                                          </p:val>
                                        </p:tav>
                                      </p:tavLst>
                                    </p:anim>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9" grpId="0" animBg="1"/>
      <p:bldP spid="28" grpId="0" animBg="1"/>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28000" r="-6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481179"/>
            <a:ext cx="4973734" cy="1015663"/>
          </a:xfrm>
          <a:prstGeom prst="rect">
            <a:avLst/>
          </a:prstGeom>
          <a:noFill/>
        </p:spPr>
        <p:txBody>
          <a:bodyPr wrap="none" rtlCol="0">
            <a:spAutoFit/>
          </a:bodyPr>
          <a:lstStyle/>
          <a:p>
            <a:r>
              <a:rPr lang="tr-TR" sz="6000" b="1" dirty="0"/>
              <a:t>Çocuklar ve Biz</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356650" y="2123487"/>
            <a:ext cx="6096000" cy="2308324"/>
          </a:xfrm>
          <a:prstGeom prst="rect">
            <a:avLst/>
          </a:prstGeom>
        </p:spPr>
        <p:txBody>
          <a:bodyPr>
            <a:spAutoFit/>
          </a:bodyPr>
          <a:lstStyle/>
          <a:p>
            <a:r>
              <a:rPr lang="tr-TR" dirty="0">
                <a:solidFill>
                  <a:srgbClr val="575757"/>
                </a:solidFill>
              </a:rPr>
              <a:t>Çocukların beden ve ruh sağlığının korunması konusunda ebeveynlerin bilinçli hareket etmeleri büyük önem taşır. Özellikle çocuklara kazandırılmak istenen sağlıklı yaşam alışkanlıklarının teşvik edilmesi çok önemlidir.</a:t>
            </a:r>
          </a:p>
          <a:p>
            <a:endParaRPr lang="tr-TR" dirty="0">
              <a:solidFill>
                <a:srgbClr val="575757"/>
              </a:solidFill>
            </a:endParaRPr>
          </a:p>
          <a:p>
            <a:r>
              <a:rPr lang="tr-TR" dirty="0">
                <a:solidFill>
                  <a:srgbClr val="575757"/>
                </a:solidFill>
              </a:rPr>
              <a:t>Ailenin </a:t>
            </a:r>
            <a:r>
              <a:rPr lang="tr-TR" dirty="0" smtClean="0">
                <a:solidFill>
                  <a:srgbClr val="575757"/>
                </a:solidFill>
              </a:rPr>
              <a:t>teşvik etmesi, </a:t>
            </a:r>
            <a:r>
              <a:rPr lang="tr-TR" dirty="0">
                <a:solidFill>
                  <a:srgbClr val="575757"/>
                </a:solidFill>
              </a:rPr>
              <a:t>yeni davranışların kolaylıkla alışkanlık haline gelmesini sağlar. Bu sayede zararlı alışkanlıklardan korunma bilinci daha hızlı gelişir. </a:t>
            </a:r>
          </a:p>
        </p:txBody>
      </p:sp>
      <p:sp>
        <p:nvSpPr>
          <p:cNvPr id="16" name="Rectangle 13">
            <a:extLst>
              <a:ext uri="{FF2B5EF4-FFF2-40B4-BE49-F238E27FC236}">
                <a16:creationId xmlns:a16="http://schemas.microsoft.com/office/drawing/2014/main" id="{7E53129F-BB02-994C-8EB1-431D6B2F1DF6}"/>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7" name="Metin kutusu 16">
            <a:extLst>
              <a:ext uri="{FF2B5EF4-FFF2-40B4-BE49-F238E27FC236}">
                <a16:creationId xmlns:a16="http://schemas.microsoft.com/office/drawing/2014/main" id="{15097F00-C332-8944-AEC3-70A12BFF3EB5}"/>
              </a:ext>
            </a:extLst>
          </p:cNvPr>
          <p:cNvSpPr txBox="1"/>
          <p:nvPr/>
        </p:nvSpPr>
        <p:spPr>
          <a:xfrm>
            <a:off x="11495711" y="5855671"/>
            <a:ext cx="495650" cy="461665"/>
          </a:xfrm>
          <a:prstGeom prst="rect">
            <a:avLst/>
          </a:prstGeom>
          <a:noFill/>
        </p:spPr>
        <p:txBody>
          <a:bodyPr wrap="none" rtlCol="0">
            <a:spAutoFit/>
          </a:bodyPr>
          <a:lstStyle/>
          <a:p>
            <a:pPr algn="r"/>
            <a:fld id="{4649FABC-0BDC-2E48-8A6C-F24331FB0EE4}" type="slidenum">
              <a:rPr lang="tr-TR" sz="2400" b="1" smtClean="0">
                <a:solidFill>
                  <a:srgbClr val="DADADA"/>
                </a:solidFill>
              </a:rPr>
              <a:t>13</a:t>
            </a:fld>
            <a:endParaRPr lang="tr-TR" sz="2400" b="1" dirty="0">
              <a:solidFill>
                <a:srgbClr val="DADADA"/>
              </a:solidFill>
            </a:endParaRPr>
          </a:p>
        </p:txBody>
      </p:sp>
    </p:spTree>
    <p:extLst>
      <p:ext uri="{BB962C8B-B14F-4D97-AF65-F5344CB8AC3E}">
        <p14:creationId xmlns:p14="http://schemas.microsoft.com/office/powerpoint/2010/main" val="357638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250"/>
                                        <p:tgtEl>
                                          <p:spTgt spid="3"/>
                                        </p:tgtEl>
                                      </p:cBhvr>
                                    </p:animEffect>
                                  </p:childTnLst>
                                </p:cTn>
                              </p:par>
                            </p:childTnLst>
                          </p:cTn>
                        </p:par>
                        <p:par>
                          <p:cTn id="17" fill="hold">
                            <p:stCondLst>
                              <p:cond delay="750"/>
                            </p:stCondLst>
                            <p:childTnLst>
                              <p:par>
                                <p:cTn id="18" presetID="2" presetClass="entr" presetSubtype="2"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1+#ppt_w/2"/>
                                          </p:val>
                                        </p:tav>
                                        <p:tav tm="100000">
                                          <p:val>
                                            <p:strVal val="#ppt_x"/>
                                          </p:val>
                                        </p:tav>
                                      </p:tavLst>
                                    </p:anim>
                                    <p:anim calcmode="lin" valueType="num">
                                      <p:cBhvr additive="base">
                                        <p:cTn id="21" dur="25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25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250" fill="hold"/>
                                        <p:tgtEl>
                                          <p:spTgt spid="28"/>
                                        </p:tgtEl>
                                        <p:attrNameLst>
                                          <p:attrName>ppt_x</p:attrName>
                                        </p:attrNameLst>
                                      </p:cBhvr>
                                      <p:tavLst>
                                        <p:tav tm="0">
                                          <p:val>
                                            <p:strVal val="1+#ppt_w/2"/>
                                          </p:val>
                                        </p:tav>
                                        <p:tav tm="100000">
                                          <p:val>
                                            <p:strVal val="#ppt_x"/>
                                          </p:val>
                                        </p:tav>
                                      </p:tavLst>
                                    </p:anim>
                                    <p:anim calcmode="lin" valueType="num">
                                      <p:cBhvr additive="base">
                                        <p:cTn id="25"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28000" r="-6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269564" y="2261986"/>
            <a:ext cx="6096000" cy="2031325"/>
          </a:xfrm>
          <a:prstGeom prst="rect">
            <a:avLst/>
          </a:prstGeom>
        </p:spPr>
        <p:txBody>
          <a:bodyPr>
            <a:spAutoFit/>
          </a:bodyPr>
          <a:lstStyle/>
          <a:p>
            <a:r>
              <a:rPr lang="tr-TR" dirty="0">
                <a:solidFill>
                  <a:srgbClr val="575757"/>
                </a:solidFill>
              </a:rPr>
              <a:t>Her anne baba, çocuğunun iyiliğini ister; fakat bazı tutum ve davranışlar çocuklara faydadan çok zarar verebilir. Bu durum doğru bilinen bir takım yanlışlardan kaynaklanıyor olabilir.</a:t>
            </a:r>
          </a:p>
          <a:p>
            <a:endParaRPr lang="tr-TR" dirty="0">
              <a:solidFill>
                <a:srgbClr val="575757"/>
              </a:solidFill>
            </a:endParaRPr>
          </a:p>
          <a:p>
            <a:r>
              <a:rPr lang="tr-TR" dirty="0">
                <a:solidFill>
                  <a:srgbClr val="575757"/>
                </a:solidFill>
              </a:rPr>
              <a:t>Çocuğunuzun sağlıklı ve mutlu bir birey olmasını istiyorsanız beden ve ruh sağlığını koruyacak konuları doğru öğrenmek önemlidir.</a:t>
            </a:r>
          </a:p>
        </p:txBody>
      </p:sp>
      <p:sp>
        <p:nvSpPr>
          <p:cNvPr id="17" name="Rectangle 13">
            <a:extLst>
              <a:ext uri="{FF2B5EF4-FFF2-40B4-BE49-F238E27FC236}">
                <a16:creationId xmlns:a16="http://schemas.microsoft.com/office/drawing/2014/main" id="{E9D1425A-0F96-6349-9C55-5C0D9ECABB42}"/>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8" name="Metin kutusu 17">
            <a:extLst>
              <a:ext uri="{FF2B5EF4-FFF2-40B4-BE49-F238E27FC236}">
                <a16:creationId xmlns:a16="http://schemas.microsoft.com/office/drawing/2014/main" id="{9DE160DF-FD98-084C-96A0-EF932C86DF15}"/>
              </a:ext>
            </a:extLst>
          </p:cNvPr>
          <p:cNvSpPr txBox="1"/>
          <p:nvPr/>
        </p:nvSpPr>
        <p:spPr>
          <a:xfrm>
            <a:off x="11495711" y="5855671"/>
            <a:ext cx="495650" cy="461665"/>
          </a:xfrm>
          <a:prstGeom prst="rect">
            <a:avLst/>
          </a:prstGeom>
          <a:noFill/>
        </p:spPr>
        <p:txBody>
          <a:bodyPr wrap="none" rtlCol="0">
            <a:spAutoFit/>
          </a:bodyPr>
          <a:lstStyle/>
          <a:p>
            <a:pPr algn="r"/>
            <a:fld id="{4649FABC-0BDC-2E48-8A6C-F24331FB0EE4}" type="slidenum">
              <a:rPr lang="tr-TR" sz="2400" b="1" smtClean="0">
                <a:solidFill>
                  <a:srgbClr val="DADADA"/>
                </a:solidFill>
              </a:rPr>
              <a:t>14</a:t>
            </a:fld>
            <a:endParaRPr lang="tr-TR" sz="2400" b="1" dirty="0">
              <a:solidFill>
                <a:srgbClr val="DADADA"/>
              </a:solidFill>
            </a:endParaRPr>
          </a:p>
        </p:txBody>
      </p:sp>
      <p:sp>
        <p:nvSpPr>
          <p:cNvPr id="19" name="Metin kutusu 18">
            <a:extLst>
              <a:ext uri="{FF2B5EF4-FFF2-40B4-BE49-F238E27FC236}">
                <a16:creationId xmlns:a16="http://schemas.microsoft.com/office/drawing/2014/main" id="{D01C212E-3FF7-8042-AD64-8F54D14B4B02}"/>
              </a:ext>
            </a:extLst>
          </p:cNvPr>
          <p:cNvSpPr txBox="1"/>
          <p:nvPr/>
        </p:nvSpPr>
        <p:spPr>
          <a:xfrm>
            <a:off x="356650" y="481179"/>
            <a:ext cx="4973734" cy="1015663"/>
          </a:xfrm>
          <a:prstGeom prst="rect">
            <a:avLst/>
          </a:prstGeom>
          <a:noFill/>
        </p:spPr>
        <p:txBody>
          <a:bodyPr wrap="none" rtlCol="0">
            <a:spAutoFit/>
          </a:bodyPr>
          <a:lstStyle/>
          <a:p>
            <a:r>
              <a:rPr lang="tr-TR" sz="6000" b="1" dirty="0"/>
              <a:t>Çocuklar ve Biz</a:t>
            </a:r>
          </a:p>
        </p:txBody>
      </p:sp>
    </p:spTree>
    <p:extLst>
      <p:ext uri="{BB962C8B-B14F-4D97-AF65-F5344CB8AC3E}">
        <p14:creationId xmlns:p14="http://schemas.microsoft.com/office/powerpoint/2010/main" val="37161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childTnLst>
                                </p:cTn>
                              </p:par>
                              <p:par>
                                <p:cTn id="13" presetID="2" presetClass="entr" presetSubtype="2" fill="hold" grpId="0" nodeType="withEffect">
                                  <p:stCondLst>
                                    <p:cond delay="25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250" fill="hold"/>
                                        <p:tgtEl>
                                          <p:spTgt spid="28"/>
                                        </p:tgtEl>
                                        <p:attrNameLst>
                                          <p:attrName>ppt_x</p:attrName>
                                        </p:attrNameLst>
                                      </p:cBhvr>
                                      <p:tavLst>
                                        <p:tav tm="0">
                                          <p:val>
                                            <p:strVal val="1+#ppt_w/2"/>
                                          </p:val>
                                        </p:tav>
                                        <p:tav tm="100000">
                                          <p:val>
                                            <p:strVal val="#ppt_x"/>
                                          </p:val>
                                        </p:tav>
                                      </p:tavLst>
                                    </p:anim>
                                    <p:anim calcmode="lin" valueType="num">
                                      <p:cBhvr additive="base">
                                        <p:cTn id="16" dur="250" fill="hold"/>
                                        <p:tgtEl>
                                          <p:spTgt spid="28"/>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2" presetClass="entr" presetSubtype="2"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250" fill="hold"/>
                                        <p:tgtEl>
                                          <p:spTgt spid="16"/>
                                        </p:tgtEl>
                                        <p:attrNameLst>
                                          <p:attrName>ppt_x</p:attrName>
                                        </p:attrNameLst>
                                      </p:cBhvr>
                                      <p:tavLst>
                                        <p:tav tm="0">
                                          <p:val>
                                            <p:strVal val="1+#ppt_w/2"/>
                                          </p:val>
                                        </p:tav>
                                        <p:tav tm="100000">
                                          <p:val>
                                            <p:strVal val="#ppt_x"/>
                                          </p:val>
                                        </p:tav>
                                      </p:tavLst>
                                    </p:anim>
                                    <p:anim calcmode="lin" valueType="num">
                                      <p:cBhvr additive="base">
                                        <p:cTn id="21" dur="250" fill="hold"/>
                                        <p:tgtEl>
                                          <p:spTgt spid="16"/>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28" grpId="0" animBg="1"/>
      <p:bldP spid="3"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2"/>
          <p:cNvSpPr/>
          <p:nvPr/>
        </p:nvSpPr>
        <p:spPr>
          <a:xfrm rot="21288907">
            <a:off x="6876674" y="-601158"/>
            <a:ext cx="5864884" cy="8060619"/>
          </a:xfrm>
          <a:prstGeom prst="rect">
            <a:avLst/>
          </a:prstGeom>
          <a:blipFill>
            <a:blip r:embed="rId3" cstate="print"/>
            <a:stretch>
              <a:fillRect/>
            </a:stretch>
          </a:blipFill>
        </p:spPr>
        <p:txBody>
          <a:bodyPr wrap="square" lIns="0" tIns="0" rIns="0" bIns="0" rtlCol="0"/>
          <a:lstStyle/>
          <a:p>
            <a:endParaRP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521098" cy="923330"/>
          </a:xfrm>
          <a:prstGeom prst="rect">
            <a:avLst/>
          </a:prstGeom>
          <a:noFill/>
        </p:spPr>
        <p:txBody>
          <a:bodyPr wrap="none" rtlCol="0">
            <a:spAutoFit/>
          </a:bodyPr>
          <a:lstStyle/>
          <a:p>
            <a:r>
              <a:rPr lang="tr-TR" sz="5400" b="1" dirty="0"/>
              <a:t>Çocuklarınıza rehber olun</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428454" y="1666624"/>
            <a:ext cx="6096000" cy="2862322"/>
          </a:xfrm>
          <a:prstGeom prst="rect">
            <a:avLst/>
          </a:prstGeom>
        </p:spPr>
        <p:txBody>
          <a:bodyPr>
            <a:spAutoFit/>
          </a:bodyPr>
          <a:lstStyle/>
          <a:p>
            <a:r>
              <a:rPr lang="tr-TR" dirty="0">
                <a:solidFill>
                  <a:srgbClr val="575757"/>
                </a:solidFill>
              </a:rPr>
              <a:t>Çocuklar doğru seçimler yapabilmek için ebeveyn rehberliğine ihtiyaç duyarlar. Erken yaşlardan itibaren doğru yaklaşımlarla kurulan sağlıklı ve yaşa uygun öz bakım becerileri yetişkin hayatında da çocuğunuzun vazgeçilmezleri olacaktır. </a:t>
            </a:r>
          </a:p>
          <a:p>
            <a:endParaRPr lang="tr-TR" dirty="0">
              <a:solidFill>
                <a:srgbClr val="575757"/>
              </a:solidFill>
            </a:endParaRPr>
          </a:p>
          <a:p>
            <a:endParaRPr lang="tr-TR" dirty="0">
              <a:solidFill>
                <a:srgbClr val="575757"/>
              </a:solidFill>
            </a:endParaRPr>
          </a:p>
          <a:p>
            <a:r>
              <a:rPr lang="tr-TR" dirty="0">
                <a:solidFill>
                  <a:srgbClr val="575757"/>
                </a:solidFill>
              </a:rPr>
              <a:t>Çocuğunuza bu alışkanlıkları kazandırmak için hiçbir zaman geç kalmış sayılmazsınız. İhtiyacınız olan tek şey konuyla ilgili doğru bilgilere ulaşmak ve uygulama konusunda kararlı ve tutarlı olabilmektir.</a:t>
            </a:r>
          </a:p>
        </p:txBody>
      </p:sp>
      <p:sp>
        <p:nvSpPr>
          <p:cNvPr id="17" name="Rectangle 13">
            <a:extLst>
              <a:ext uri="{FF2B5EF4-FFF2-40B4-BE49-F238E27FC236}">
                <a16:creationId xmlns:a16="http://schemas.microsoft.com/office/drawing/2014/main" id="{D38156C5-10BE-3044-BDF1-13B31E22B494}"/>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8" name="Metin kutusu 17">
            <a:extLst>
              <a:ext uri="{FF2B5EF4-FFF2-40B4-BE49-F238E27FC236}">
                <a16:creationId xmlns:a16="http://schemas.microsoft.com/office/drawing/2014/main" id="{C1FECBC1-509C-B943-95E5-615EA556BED5}"/>
              </a:ext>
            </a:extLst>
          </p:cNvPr>
          <p:cNvSpPr txBox="1"/>
          <p:nvPr/>
        </p:nvSpPr>
        <p:spPr>
          <a:xfrm>
            <a:off x="11495711" y="5855671"/>
            <a:ext cx="495650" cy="461665"/>
          </a:xfrm>
          <a:prstGeom prst="rect">
            <a:avLst/>
          </a:prstGeom>
          <a:noFill/>
        </p:spPr>
        <p:txBody>
          <a:bodyPr wrap="none" rtlCol="0">
            <a:spAutoFit/>
          </a:bodyPr>
          <a:lstStyle/>
          <a:p>
            <a:pPr algn="r"/>
            <a:fld id="{4649FABC-0BDC-2E48-8A6C-F24331FB0EE4}" type="slidenum">
              <a:rPr lang="tr-TR" sz="2400" b="1" smtClean="0">
                <a:solidFill>
                  <a:srgbClr val="DADADA"/>
                </a:solidFill>
              </a:rPr>
              <a:t>15</a:t>
            </a:fld>
            <a:endParaRPr lang="tr-TR" sz="2400" b="1" dirty="0">
              <a:solidFill>
                <a:srgbClr val="DADADA"/>
              </a:solidFill>
            </a:endParaRPr>
          </a:p>
        </p:txBody>
      </p:sp>
    </p:spTree>
    <p:extLst>
      <p:ext uri="{BB962C8B-B14F-4D97-AF65-F5344CB8AC3E}">
        <p14:creationId xmlns:p14="http://schemas.microsoft.com/office/powerpoint/2010/main" val="412152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50" fill="hold"/>
                                        <p:tgtEl>
                                          <p:spTgt spid="9"/>
                                        </p:tgtEl>
                                        <p:attrNameLst>
                                          <p:attrName>ppt_x</p:attrName>
                                        </p:attrNameLst>
                                      </p:cBhvr>
                                      <p:tavLst>
                                        <p:tav tm="0">
                                          <p:val>
                                            <p:strVal val="0-#ppt_w/2"/>
                                          </p:val>
                                        </p:tav>
                                        <p:tav tm="100000">
                                          <p:val>
                                            <p:strVal val="#ppt_x"/>
                                          </p:val>
                                        </p:tav>
                                      </p:tavLst>
                                    </p:anim>
                                    <p:anim calcmode="lin" valueType="num">
                                      <p:cBhvr additive="base">
                                        <p:cTn id="12" dur="25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50"/>
                                        <p:tgtEl>
                                          <p:spTgt spid="14"/>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50"/>
                                        <p:tgtEl>
                                          <p:spTgt spid="3"/>
                                        </p:tgtEl>
                                      </p:cBhvr>
                                    </p:animEffect>
                                  </p:childTnLst>
                                </p:cTn>
                              </p:par>
                            </p:childTnLst>
                          </p:cTn>
                        </p:par>
                        <p:par>
                          <p:cTn id="21" fill="hold">
                            <p:stCondLst>
                              <p:cond delay="1000"/>
                            </p:stCondLst>
                            <p:childTnLst>
                              <p:par>
                                <p:cTn id="22" presetID="2" presetClass="entr" presetSubtype="2"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250" fill="hold"/>
                                        <p:tgtEl>
                                          <p:spTgt spid="16"/>
                                        </p:tgtEl>
                                        <p:attrNameLst>
                                          <p:attrName>ppt_x</p:attrName>
                                        </p:attrNameLst>
                                      </p:cBhvr>
                                      <p:tavLst>
                                        <p:tav tm="0">
                                          <p:val>
                                            <p:strVal val="1+#ppt_w/2"/>
                                          </p:val>
                                        </p:tav>
                                        <p:tav tm="100000">
                                          <p:val>
                                            <p:strVal val="#ppt_x"/>
                                          </p:val>
                                        </p:tav>
                                      </p:tavLst>
                                    </p:anim>
                                    <p:anim calcmode="lin" valueType="num">
                                      <p:cBhvr additive="base">
                                        <p:cTn id="25" dur="250" fill="hold"/>
                                        <p:tgtEl>
                                          <p:spTgt spid="16"/>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25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250" fill="hold"/>
                                        <p:tgtEl>
                                          <p:spTgt spid="28"/>
                                        </p:tgtEl>
                                        <p:attrNameLst>
                                          <p:attrName>ppt_x</p:attrName>
                                        </p:attrNameLst>
                                      </p:cBhvr>
                                      <p:tavLst>
                                        <p:tav tm="0">
                                          <p:val>
                                            <p:strVal val="1+#ppt_w/2"/>
                                          </p:val>
                                        </p:tav>
                                        <p:tav tm="100000">
                                          <p:val>
                                            <p:strVal val="#ppt_x"/>
                                          </p:val>
                                        </p:tav>
                                      </p:tavLst>
                                    </p:anim>
                                    <p:anim calcmode="lin" valueType="num">
                                      <p:cBhvr additive="base">
                                        <p:cTn id="29"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3" grpId="0" animBg="1"/>
      <p:bldP spid="14" grpId="0"/>
      <p:bldP spid="28"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t="2000" r="-24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244658" cy="1015663"/>
          </a:xfrm>
          <a:prstGeom prst="rect">
            <a:avLst/>
          </a:prstGeom>
          <a:noFill/>
        </p:spPr>
        <p:txBody>
          <a:bodyPr wrap="none" rtlCol="0">
            <a:spAutoFit/>
          </a:bodyPr>
          <a:lstStyle/>
          <a:p>
            <a:r>
              <a:rPr lang="tr-TR" sz="6000" b="1" dirty="0"/>
              <a:t>Vücut kitle indeksi</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0" name="Grup 9"/>
          <p:cNvGrpSpPr/>
          <p:nvPr/>
        </p:nvGrpSpPr>
        <p:grpSpPr>
          <a:xfrm>
            <a:off x="554927" y="1754897"/>
            <a:ext cx="4530451" cy="400110"/>
            <a:chOff x="554927" y="1881525"/>
            <a:chExt cx="4530451" cy="400110"/>
          </a:xfrm>
        </p:grpSpPr>
        <p:sp>
          <p:nvSpPr>
            <p:cNvPr id="16" name="Metin kutusu 15"/>
            <p:cNvSpPr txBox="1"/>
            <p:nvPr/>
          </p:nvSpPr>
          <p:spPr>
            <a:xfrm>
              <a:off x="746177" y="1881525"/>
              <a:ext cx="4339201" cy="400110"/>
            </a:xfrm>
            <a:prstGeom prst="rect">
              <a:avLst/>
            </a:prstGeom>
            <a:noFill/>
          </p:spPr>
          <p:txBody>
            <a:bodyPr wrap="none" rtlCol="0">
              <a:spAutoFit/>
            </a:bodyPr>
            <a:lstStyle/>
            <a:p>
              <a:r>
                <a:rPr lang="en-US" sz="2000" dirty="0" err="1">
                  <a:solidFill>
                    <a:srgbClr val="575757"/>
                  </a:solidFill>
                </a:rPr>
                <a:t>Vücut</a:t>
              </a:r>
              <a:r>
                <a:rPr lang="en-US" sz="2000" dirty="0">
                  <a:solidFill>
                    <a:srgbClr val="575757"/>
                  </a:solidFill>
                </a:rPr>
                <a:t> </a:t>
              </a:r>
              <a:r>
                <a:rPr lang="en-US" sz="2000" dirty="0" err="1">
                  <a:solidFill>
                    <a:srgbClr val="575757"/>
                  </a:solidFill>
                </a:rPr>
                <a:t>kitle</a:t>
              </a:r>
              <a:r>
                <a:rPr lang="en-US" sz="2000" dirty="0">
                  <a:solidFill>
                    <a:srgbClr val="575757"/>
                  </a:solidFill>
                </a:rPr>
                <a:t> </a:t>
              </a:r>
              <a:r>
                <a:rPr lang="tr-TR" sz="2000" dirty="0">
                  <a:solidFill>
                    <a:srgbClr val="575757"/>
                  </a:solidFill>
                </a:rPr>
                <a:t>i</a:t>
              </a:r>
              <a:r>
                <a:rPr lang="en-US" sz="2000" dirty="0" err="1">
                  <a:solidFill>
                    <a:srgbClr val="575757"/>
                  </a:solidFill>
                </a:rPr>
                <a:t>ndeksinizi</a:t>
              </a:r>
              <a:r>
                <a:rPr lang="en-US" sz="2000" dirty="0">
                  <a:solidFill>
                    <a:srgbClr val="575757"/>
                  </a:solidFill>
                </a:rPr>
                <a:t> </a:t>
              </a:r>
              <a:r>
                <a:rPr lang="en-US" sz="2000" dirty="0" err="1">
                  <a:solidFill>
                    <a:srgbClr val="575757"/>
                  </a:solidFill>
                </a:rPr>
                <a:t>biliyor</a:t>
              </a:r>
              <a:r>
                <a:rPr lang="en-US" sz="2000" dirty="0">
                  <a:solidFill>
                    <a:srgbClr val="575757"/>
                  </a:solidFill>
                </a:rPr>
                <a:t> </a:t>
              </a:r>
              <a:r>
                <a:rPr lang="en-US" sz="2000" dirty="0" err="1">
                  <a:solidFill>
                    <a:srgbClr val="575757"/>
                  </a:solidFill>
                </a:rPr>
                <a:t>musunuz</a:t>
              </a:r>
              <a:r>
                <a:rPr lang="en-US" sz="2000" dirty="0">
                  <a:solidFill>
                    <a:srgbClr val="575757"/>
                  </a:solidFill>
                </a:rPr>
                <a:t>?</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sp>
        <p:nvSpPr>
          <p:cNvPr id="42" name="Dikdörtgen 41"/>
          <p:cNvSpPr/>
          <p:nvPr/>
        </p:nvSpPr>
        <p:spPr>
          <a:xfrm>
            <a:off x="746177" y="2592350"/>
            <a:ext cx="6096000" cy="923330"/>
          </a:xfrm>
          <a:prstGeom prst="rect">
            <a:avLst/>
          </a:prstGeom>
        </p:spPr>
        <p:txBody>
          <a:bodyPr>
            <a:spAutoFit/>
          </a:bodyPr>
          <a:lstStyle/>
          <a:p>
            <a:r>
              <a:rPr lang="tr-TR" dirty="0">
                <a:solidFill>
                  <a:srgbClr val="575757"/>
                </a:solidFill>
              </a:rPr>
              <a:t>Vücut kitle indeksi (VKİ), vücut ağırlığının (kg),</a:t>
            </a:r>
          </a:p>
          <a:p>
            <a:r>
              <a:rPr lang="tr-TR" dirty="0">
                <a:solidFill>
                  <a:srgbClr val="575757"/>
                </a:solidFill>
              </a:rPr>
              <a:t>boy uzunluğunun metre cinsinden karesine</a:t>
            </a:r>
          </a:p>
          <a:p>
            <a:r>
              <a:rPr lang="tr-TR" dirty="0">
                <a:solidFill>
                  <a:srgbClr val="575757"/>
                </a:solidFill>
              </a:rPr>
              <a:t>bölünmesiyle hesaplanır.</a:t>
            </a:r>
          </a:p>
        </p:txBody>
      </p:sp>
      <p:sp>
        <p:nvSpPr>
          <p:cNvPr id="17" name="Rectangle 13">
            <a:extLst>
              <a:ext uri="{FF2B5EF4-FFF2-40B4-BE49-F238E27FC236}">
                <a16:creationId xmlns:a16="http://schemas.microsoft.com/office/drawing/2014/main" id="{F091855E-2744-BB4C-A622-69A01EDF0D93}"/>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8" name="Metin kutusu 17">
            <a:extLst>
              <a:ext uri="{FF2B5EF4-FFF2-40B4-BE49-F238E27FC236}">
                <a16:creationId xmlns:a16="http://schemas.microsoft.com/office/drawing/2014/main" id="{CF3E9F8E-C2B0-4F42-9406-FEFB0AAE04C7}"/>
              </a:ext>
            </a:extLst>
          </p:cNvPr>
          <p:cNvSpPr txBox="1"/>
          <p:nvPr/>
        </p:nvSpPr>
        <p:spPr>
          <a:xfrm>
            <a:off x="11495711" y="5855671"/>
            <a:ext cx="495650" cy="461665"/>
          </a:xfrm>
          <a:prstGeom prst="rect">
            <a:avLst/>
          </a:prstGeom>
          <a:noFill/>
        </p:spPr>
        <p:txBody>
          <a:bodyPr wrap="none" rtlCol="0">
            <a:spAutoFit/>
          </a:bodyPr>
          <a:lstStyle/>
          <a:p>
            <a:pPr algn="r"/>
            <a:fld id="{4649FABC-0BDC-2E48-8A6C-F24331FB0EE4}" type="slidenum">
              <a:rPr lang="tr-TR" sz="2400" b="1" smtClean="0">
                <a:solidFill>
                  <a:srgbClr val="DADADA"/>
                </a:solidFill>
              </a:rPr>
              <a:t>16</a:t>
            </a:fld>
            <a:endParaRPr lang="tr-TR" sz="2400" b="1" dirty="0">
              <a:solidFill>
                <a:srgbClr val="DADADA"/>
              </a:solidFill>
            </a:endParaRPr>
          </a:p>
        </p:txBody>
      </p:sp>
    </p:spTree>
    <p:extLst>
      <p:ext uri="{BB962C8B-B14F-4D97-AF65-F5344CB8AC3E}">
        <p14:creationId xmlns:p14="http://schemas.microsoft.com/office/powerpoint/2010/main" val="224302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50"/>
                                        <p:tgtEl>
                                          <p:spTgt spid="10"/>
                                        </p:tgtEl>
                                      </p:cBhvr>
                                    </p:animEffect>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25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etin kutusu 15"/>
          <p:cNvSpPr txBox="1"/>
          <p:nvPr/>
        </p:nvSpPr>
        <p:spPr>
          <a:xfrm>
            <a:off x="356650" y="1626599"/>
            <a:ext cx="5201489" cy="707886"/>
          </a:xfrm>
          <a:prstGeom prst="rect">
            <a:avLst/>
          </a:prstGeom>
          <a:noFill/>
        </p:spPr>
        <p:txBody>
          <a:bodyPr wrap="none" rtlCol="0">
            <a:spAutoFit/>
          </a:bodyPr>
          <a:lstStyle/>
          <a:p>
            <a:r>
              <a:rPr lang="en-US" sz="2000" dirty="0">
                <a:solidFill>
                  <a:srgbClr val="575757"/>
                </a:solidFill>
              </a:rPr>
              <a:t>80 kg </a:t>
            </a:r>
            <a:r>
              <a:rPr lang="en-US" sz="2000" dirty="0" err="1">
                <a:solidFill>
                  <a:srgbClr val="575757"/>
                </a:solidFill>
              </a:rPr>
              <a:t>ve</a:t>
            </a:r>
            <a:r>
              <a:rPr lang="en-US" sz="2000" dirty="0">
                <a:solidFill>
                  <a:srgbClr val="575757"/>
                </a:solidFill>
              </a:rPr>
              <a:t> 1.75 </a:t>
            </a:r>
            <a:r>
              <a:rPr lang="en-US" sz="2000" dirty="0" err="1">
                <a:solidFill>
                  <a:srgbClr val="575757"/>
                </a:solidFill>
              </a:rPr>
              <a:t>metre</a:t>
            </a:r>
            <a:r>
              <a:rPr lang="en-US" sz="2000" dirty="0">
                <a:solidFill>
                  <a:srgbClr val="575757"/>
                </a:solidFill>
              </a:rPr>
              <a:t> </a:t>
            </a:r>
            <a:r>
              <a:rPr lang="en-US" sz="2000" dirty="0" err="1">
                <a:solidFill>
                  <a:srgbClr val="575757"/>
                </a:solidFill>
              </a:rPr>
              <a:t>boyu</a:t>
            </a:r>
            <a:r>
              <a:rPr lang="en-US" sz="2000" dirty="0">
                <a:solidFill>
                  <a:srgbClr val="575757"/>
                </a:solidFill>
              </a:rPr>
              <a:t> </a:t>
            </a:r>
            <a:r>
              <a:rPr lang="en-US" sz="2000" dirty="0" err="1">
                <a:solidFill>
                  <a:srgbClr val="575757"/>
                </a:solidFill>
              </a:rPr>
              <a:t>olan</a:t>
            </a:r>
            <a:r>
              <a:rPr lang="en-US" sz="2000" dirty="0">
                <a:solidFill>
                  <a:srgbClr val="575757"/>
                </a:solidFill>
              </a:rPr>
              <a:t> </a:t>
            </a:r>
            <a:r>
              <a:rPr lang="en-US" sz="2000" dirty="0" err="1">
                <a:solidFill>
                  <a:srgbClr val="575757"/>
                </a:solidFill>
              </a:rPr>
              <a:t>birinin</a:t>
            </a:r>
            <a:r>
              <a:rPr lang="en-US" sz="2000" dirty="0">
                <a:solidFill>
                  <a:srgbClr val="575757"/>
                </a:solidFill>
              </a:rPr>
              <a:t> </a:t>
            </a:r>
            <a:r>
              <a:rPr lang="en-US" sz="2000" dirty="0" err="1">
                <a:solidFill>
                  <a:srgbClr val="575757"/>
                </a:solidFill>
              </a:rPr>
              <a:t>vücut</a:t>
            </a:r>
            <a:r>
              <a:rPr lang="en-US" sz="2000" dirty="0">
                <a:solidFill>
                  <a:srgbClr val="575757"/>
                </a:solidFill>
              </a:rPr>
              <a:t> </a:t>
            </a:r>
            <a:r>
              <a:rPr lang="en-US" sz="2000" dirty="0" err="1">
                <a:solidFill>
                  <a:srgbClr val="575757"/>
                </a:solidFill>
              </a:rPr>
              <a:t>kitle</a:t>
            </a:r>
            <a:endParaRPr lang="en-US" sz="2000" dirty="0">
              <a:solidFill>
                <a:srgbClr val="575757"/>
              </a:solidFill>
            </a:endParaRPr>
          </a:p>
          <a:p>
            <a:r>
              <a:rPr lang="tr-TR" sz="2000" dirty="0">
                <a:solidFill>
                  <a:srgbClr val="575757"/>
                </a:solidFill>
              </a:rPr>
              <a:t>i</a:t>
            </a:r>
            <a:r>
              <a:rPr lang="en-US" sz="2000" dirty="0" err="1">
                <a:solidFill>
                  <a:srgbClr val="575757"/>
                </a:solidFill>
              </a:rPr>
              <a:t>ndeksini</a:t>
            </a:r>
            <a:r>
              <a:rPr lang="en-US" sz="2000" dirty="0">
                <a:solidFill>
                  <a:srgbClr val="575757"/>
                </a:solidFill>
              </a:rPr>
              <a:t> </a:t>
            </a:r>
            <a:r>
              <a:rPr lang="en-US" sz="2000" dirty="0" err="1">
                <a:solidFill>
                  <a:srgbClr val="575757"/>
                </a:solidFill>
              </a:rPr>
              <a:t>hesaplayalım</a:t>
            </a:r>
            <a:r>
              <a:rPr lang="en-US" sz="2000" dirty="0">
                <a:solidFill>
                  <a:srgbClr val="575757"/>
                </a:solidFill>
              </a:rPr>
              <a:t>.</a:t>
            </a:r>
          </a:p>
        </p:txBody>
      </p:sp>
      <p:sp>
        <p:nvSpPr>
          <p:cNvPr id="26" name="Metin kutusu 25"/>
          <p:cNvSpPr txBox="1"/>
          <p:nvPr/>
        </p:nvSpPr>
        <p:spPr>
          <a:xfrm>
            <a:off x="357445" y="2592497"/>
            <a:ext cx="6575133" cy="2246769"/>
          </a:xfrm>
          <a:prstGeom prst="rect">
            <a:avLst/>
          </a:prstGeom>
          <a:noFill/>
        </p:spPr>
        <p:txBody>
          <a:bodyPr wrap="none" rtlCol="0">
            <a:spAutoFit/>
          </a:bodyPr>
          <a:lstStyle/>
          <a:p>
            <a:r>
              <a:rPr lang="tr-TR" sz="2000" dirty="0">
                <a:solidFill>
                  <a:srgbClr val="575757"/>
                </a:solidFill>
              </a:rPr>
              <a:t>Boy uzunluğunun karesini alalım: 1.75 x 1.75 = 3.06</a:t>
            </a:r>
          </a:p>
          <a:p>
            <a:endParaRPr lang="tr-TR" sz="2000" dirty="0">
              <a:solidFill>
                <a:srgbClr val="575757"/>
              </a:solidFill>
            </a:endParaRPr>
          </a:p>
          <a:p>
            <a:r>
              <a:rPr lang="tr-TR" sz="2000" dirty="0">
                <a:solidFill>
                  <a:srgbClr val="575757"/>
                </a:solidFill>
              </a:rPr>
              <a:t>Vücut ağırlığını elde ettiğimiz sayıya bölelim: 80 : 3.06 = 26.14</a:t>
            </a:r>
          </a:p>
          <a:p>
            <a:r>
              <a:rPr lang="tr-TR" sz="2000" dirty="0">
                <a:solidFill>
                  <a:srgbClr val="575757"/>
                </a:solidFill>
              </a:rPr>
              <a:t>Bu kişinin sağlık durumunu aşağıdaki tablodan inceleyelim.</a:t>
            </a:r>
          </a:p>
          <a:p>
            <a:endParaRPr lang="tr-TR" sz="2000" dirty="0">
              <a:solidFill>
                <a:srgbClr val="575757"/>
              </a:solidFill>
            </a:endParaRPr>
          </a:p>
          <a:p>
            <a:r>
              <a:rPr lang="tr-TR" sz="2000" dirty="0">
                <a:solidFill>
                  <a:srgbClr val="575757"/>
                </a:solidFill>
              </a:rPr>
              <a:t>Bu kişi 26.14 vücut kitle indeksiyle </a:t>
            </a:r>
            <a:r>
              <a:rPr lang="tr-TR" sz="2000" dirty="0">
                <a:solidFill>
                  <a:schemeClr val="tx1">
                    <a:lumMod val="65000"/>
                    <a:lumOff val="35000"/>
                  </a:schemeClr>
                </a:solidFill>
              </a:rPr>
              <a:t>fazla kilolu</a:t>
            </a:r>
          </a:p>
          <a:p>
            <a:r>
              <a:rPr lang="tr-TR" sz="2000" dirty="0">
                <a:solidFill>
                  <a:srgbClr val="575757"/>
                </a:solidFill>
              </a:rPr>
              <a:t>grubuna girmektedir. </a:t>
            </a:r>
          </a:p>
        </p:txBody>
      </p:sp>
      <p:sp>
        <p:nvSpPr>
          <p:cNvPr id="18" name="Metin kutusu 17">
            <a:extLst>
              <a:ext uri="{FF2B5EF4-FFF2-40B4-BE49-F238E27FC236}">
                <a16:creationId xmlns:a16="http://schemas.microsoft.com/office/drawing/2014/main" id="{BDA89ED7-DDB7-2845-8897-3591F814A4D8}"/>
              </a:ext>
            </a:extLst>
          </p:cNvPr>
          <p:cNvSpPr txBox="1"/>
          <p:nvPr/>
        </p:nvSpPr>
        <p:spPr>
          <a:xfrm>
            <a:off x="356650" y="481179"/>
            <a:ext cx="236154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6000" b="1" i="0" u="none" strike="noStrike" kern="1200" cap="none" spc="0" normalizeH="0" baseline="0" noProof="0" dirty="0">
                <a:ln>
                  <a:noFill/>
                </a:ln>
                <a:solidFill>
                  <a:srgbClr val="E61F4F"/>
                </a:solidFill>
                <a:effectLst/>
                <a:uLnTx/>
                <a:uFillTx/>
                <a:latin typeface="Calibri" panose="020F0502020204030204"/>
                <a:ea typeface="+mn-ea"/>
                <a:cs typeface="+mn-cs"/>
              </a:rPr>
              <a:t>Örnek:</a:t>
            </a:r>
          </a:p>
        </p:txBody>
      </p:sp>
      <p:sp>
        <p:nvSpPr>
          <p:cNvPr id="19" name="Freeform 5">
            <a:extLst>
              <a:ext uri="{FF2B5EF4-FFF2-40B4-BE49-F238E27FC236}">
                <a16:creationId xmlns:a16="http://schemas.microsoft.com/office/drawing/2014/main" id="{9D991B99-B6F5-BE45-B71F-8C551D9CE94A}"/>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pic>
        <p:nvPicPr>
          <p:cNvPr id="20" name="Resim 19">
            <a:extLst>
              <a:ext uri="{FF2B5EF4-FFF2-40B4-BE49-F238E27FC236}">
                <a16:creationId xmlns:a16="http://schemas.microsoft.com/office/drawing/2014/main" id="{20E6BEEA-F644-4B44-B4B2-B9E1963195A1}"/>
              </a:ext>
            </a:extLst>
          </p:cNvPr>
          <p:cNvPicPr>
            <a:picLocks noChangeAspect="1"/>
          </p:cNvPicPr>
          <p:nvPr/>
        </p:nvPicPr>
        <p:blipFill>
          <a:blip r:embed="rId3"/>
          <a:stretch>
            <a:fillRect/>
          </a:stretch>
        </p:blipFill>
        <p:spPr>
          <a:xfrm>
            <a:off x="6932578" y="953743"/>
            <a:ext cx="4797796" cy="3865849"/>
          </a:xfrm>
          <a:prstGeom prst="rect">
            <a:avLst/>
          </a:prstGeom>
        </p:spPr>
      </p:pic>
      <p:sp>
        <p:nvSpPr>
          <p:cNvPr id="21" name="Dikdörtgen 20">
            <a:extLst>
              <a:ext uri="{FF2B5EF4-FFF2-40B4-BE49-F238E27FC236}">
                <a16:creationId xmlns:a16="http://schemas.microsoft.com/office/drawing/2014/main" id="{6FF380BD-3E44-1E43-A8B7-142A60B7BA51}"/>
              </a:ext>
            </a:extLst>
          </p:cNvPr>
          <p:cNvSpPr/>
          <p:nvPr/>
        </p:nvSpPr>
        <p:spPr>
          <a:xfrm>
            <a:off x="9547933" y="953743"/>
            <a:ext cx="1934616" cy="654638"/>
          </a:xfrm>
          <a:prstGeom prst="rect">
            <a:avLst/>
          </a:pr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300" normalizeH="0" baseline="0" noProof="0" dirty="0">
                <a:ln>
                  <a:noFill/>
                </a:ln>
                <a:solidFill>
                  <a:prstClr val="white"/>
                </a:solidFill>
                <a:effectLst/>
                <a:uLnTx/>
                <a:uFillTx/>
                <a:latin typeface="Calibri" panose="020F0502020204030204"/>
                <a:ea typeface="+mn-ea"/>
                <a:cs typeface="+mn-cs"/>
              </a:rPr>
              <a:t>VKİ</a:t>
            </a:r>
          </a:p>
        </p:txBody>
      </p:sp>
      <p:sp>
        <p:nvSpPr>
          <p:cNvPr id="22" name="Metin kutusu 21">
            <a:extLst>
              <a:ext uri="{FF2B5EF4-FFF2-40B4-BE49-F238E27FC236}">
                <a16:creationId xmlns:a16="http://schemas.microsoft.com/office/drawing/2014/main" id="{42E05078-360D-044E-9E77-3C1E6D64147D}"/>
              </a:ext>
            </a:extLst>
          </p:cNvPr>
          <p:cNvSpPr txBox="1"/>
          <p:nvPr/>
        </p:nvSpPr>
        <p:spPr>
          <a:xfrm>
            <a:off x="7330191" y="1657538"/>
            <a:ext cx="1628881"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Düşük Kilolu</a:t>
            </a:r>
          </a:p>
        </p:txBody>
      </p:sp>
      <p:sp>
        <p:nvSpPr>
          <p:cNvPr id="23" name="Metin kutusu 22">
            <a:extLst>
              <a:ext uri="{FF2B5EF4-FFF2-40B4-BE49-F238E27FC236}">
                <a16:creationId xmlns:a16="http://schemas.microsoft.com/office/drawing/2014/main" id="{55573B90-BB1D-2540-968A-443C22E2DC3F}"/>
              </a:ext>
            </a:extLst>
          </p:cNvPr>
          <p:cNvSpPr txBox="1"/>
          <p:nvPr/>
        </p:nvSpPr>
        <p:spPr>
          <a:xfrm>
            <a:off x="7330191" y="2764620"/>
            <a:ext cx="1778876"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Fazla Kilolu</a:t>
            </a:r>
          </a:p>
        </p:txBody>
      </p:sp>
      <p:sp>
        <p:nvSpPr>
          <p:cNvPr id="24" name="Metin kutusu 23">
            <a:extLst>
              <a:ext uri="{FF2B5EF4-FFF2-40B4-BE49-F238E27FC236}">
                <a16:creationId xmlns:a16="http://schemas.microsoft.com/office/drawing/2014/main" id="{5CA6F766-DC36-D84C-A7C9-269EA41BEE5C}"/>
              </a:ext>
            </a:extLst>
          </p:cNvPr>
          <p:cNvSpPr txBox="1"/>
          <p:nvPr/>
        </p:nvSpPr>
        <p:spPr>
          <a:xfrm>
            <a:off x="7330191" y="3310358"/>
            <a:ext cx="172124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1.Derece </a:t>
            </a:r>
            <a:r>
              <a:rPr kumimoji="0" lang="tr-TR" sz="20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Obez</a:t>
            </a:r>
            <a:endParaRPr kumimoji="0" lang="tr-TR"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25" name="Metin kutusu 24">
            <a:extLst>
              <a:ext uri="{FF2B5EF4-FFF2-40B4-BE49-F238E27FC236}">
                <a16:creationId xmlns:a16="http://schemas.microsoft.com/office/drawing/2014/main" id="{19FEC7C3-C546-B54D-94B8-4BC244F6E102}"/>
              </a:ext>
            </a:extLst>
          </p:cNvPr>
          <p:cNvSpPr txBox="1"/>
          <p:nvPr/>
        </p:nvSpPr>
        <p:spPr>
          <a:xfrm>
            <a:off x="7330191" y="3818167"/>
            <a:ext cx="172124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2.Derece </a:t>
            </a:r>
            <a:r>
              <a:rPr kumimoji="0" lang="tr-TR" sz="20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Obez</a:t>
            </a:r>
            <a:endParaRPr kumimoji="0" lang="tr-TR"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27" name="Metin kutusu 26">
            <a:extLst>
              <a:ext uri="{FF2B5EF4-FFF2-40B4-BE49-F238E27FC236}">
                <a16:creationId xmlns:a16="http://schemas.microsoft.com/office/drawing/2014/main" id="{E57C91BA-5F3D-3149-A290-716A6931009D}"/>
              </a:ext>
            </a:extLst>
          </p:cNvPr>
          <p:cNvSpPr txBox="1"/>
          <p:nvPr/>
        </p:nvSpPr>
        <p:spPr>
          <a:xfrm>
            <a:off x="7330191" y="4363905"/>
            <a:ext cx="1855076"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3.Derece </a:t>
            </a:r>
            <a:r>
              <a:rPr kumimoji="0" lang="tr-TR" sz="20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Obez</a:t>
            </a:r>
            <a:endParaRPr kumimoji="0" lang="tr-TR"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90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250"/>
                                        <p:tgtEl>
                                          <p:spTgt spid="26"/>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250"/>
                                        <p:tgtEl>
                                          <p:spTgt spid="18"/>
                                        </p:tgtEl>
                                      </p:cBhvr>
                                    </p:animEffect>
                                  </p:childTnLst>
                                </p:cTn>
                              </p:par>
                            </p:childTnLst>
                          </p:cTn>
                        </p:par>
                        <p:par>
                          <p:cTn id="16" fill="hold">
                            <p:stCondLst>
                              <p:cond delay="750"/>
                            </p:stCondLst>
                            <p:childTnLst>
                              <p:par>
                                <p:cTn id="17" presetID="2" presetClass="entr" presetSubtype="8"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250" fill="hold"/>
                                        <p:tgtEl>
                                          <p:spTgt spid="19"/>
                                        </p:tgtEl>
                                        <p:attrNameLst>
                                          <p:attrName>ppt_x</p:attrName>
                                        </p:attrNameLst>
                                      </p:cBhvr>
                                      <p:tavLst>
                                        <p:tav tm="0">
                                          <p:val>
                                            <p:strVal val="0-#ppt_w/2"/>
                                          </p:val>
                                        </p:tav>
                                        <p:tav tm="100000">
                                          <p:val>
                                            <p:strVal val="#ppt_x"/>
                                          </p:val>
                                        </p:tav>
                                      </p:tavLst>
                                    </p:anim>
                                    <p:anim calcmode="lin" valueType="num">
                                      <p:cBhvr additive="base">
                                        <p:cTn id="20" dur="2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p:bldP spid="18" grpId="0"/>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481179"/>
            <a:ext cx="4148187" cy="1015663"/>
          </a:xfrm>
          <a:prstGeom prst="rect">
            <a:avLst/>
          </a:prstGeom>
          <a:noFill/>
        </p:spPr>
        <p:txBody>
          <a:bodyPr wrap="none" rtlCol="0">
            <a:spAutoFit/>
          </a:bodyPr>
          <a:lstStyle/>
          <a:p>
            <a:r>
              <a:rPr lang="tr-TR" sz="6000" b="1" dirty="0"/>
              <a:t>Güvenli gıda</a:t>
            </a:r>
          </a:p>
        </p:txBody>
      </p:sp>
      <p:grpSp>
        <p:nvGrpSpPr>
          <p:cNvPr id="30" name="Grup 29"/>
          <p:cNvGrpSpPr/>
          <p:nvPr/>
        </p:nvGrpSpPr>
        <p:grpSpPr>
          <a:xfrm>
            <a:off x="554927" y="3518257"/>
            <a:ext cx="7249112" cy="707886"/>
            <a:chOff x="554927" y="1881525"/>
            <a:chExt cx="7249112" cy="707886"/>
          </a:xfrm>
        </p:grpSpPr>
        <p:sp>
          <p:nvSpPr>
            <p:cNvPr id="31" name="Metin kutusu 30"/>
            <p:cNvSpPr txBox="1"/>
            <p:nvPr/>
          </p:nvSpPr>
          <p:spPr>
            <a:xfrm>
              <a:off x="746176" y="1881525"/>
              <a:ext cx="7057863" cy="707886"/>
            </a:xfrm>
            <a:prstGeom prst="rect">
              <a:avLst/>
            </a:prstGeom>
            <a:noFill/>
          </p:spPr>
          <p:txBody>
            <a:bodyPr wrap="square" rtlCol="0">
              <a:spAutoFit/>
            </a:bodyPr>
            <a:lstStyle/>
            <a:p>
              <a:r>
                <a:rPr lang="tr-TR" sz="2000" dirty="0">
                  <a:solidFill>
                    <a:srgbClr val="575757"/>
                  </a:solidFill>
                </a:rPr>
                <a:t>Çocuğunuza gıdaların son kullanma tarihlerini</a:t>
              </a:r>
            </a:p>
            <a:p>
              <a:r>
                <a:rPr lang="tr-TR" sz="2000" dirty="0">
                  <a:solidFill>
                    <a:srgbClr val="575757"/>
                  </a:solidFill>
                </a:rPr>
                <a:t>kontrol etmeyi </a:t>
              </a:r>
              <a:r>
                <a:rPr lang="tr-TR" sz="2000" dirty="0">
                  <a:solidFill>
                    <a:schemeClr val="tx1">
                      <a:lumMod val="65000"/>
                      <a:lumOff val="35000"/>
                    </a:schemeClr>
                  </a:solidFill>
                </a:rPr>
                <a:t>öğretebilirsiniz.</a:t>
              </a:r>
            </a:p>
          </p:txBody>
        </p:sp>
        <p:pic>
          <p:nvPicPr>
            <p:cNvPr id="32" name="Resim 31"/>
            <p:cNvPicPr>
              <a:picLocks noChangeAspect="1"/>
            </p:cNvPicPr>
            <p:nvPr/>
          </p:nvPicPr>
          <p:blipFill>
            <a:blip r:embed="rId3"/>
            <a:stretch>
              <a:fillRect/>
            </a:stretch>
          </p:blipFill>
          <p:spPr>
            <a:xfrm>
              <a:off x="554927" y="1991580"/>
              <a:ext cx="191250" cy="180000"/>
            </a:xfrm>
            <a:prstGeom prst="rect">
              <a:avLst/>
            </a:prstGeom>
          </p:spPr>
        </p:pic>
      </p:grpSp>
      <p:sp>
        <p:nvSpPr>
          <p:cNvPr id="40" name="Metin kutusu 39"/>
          <p:cNvSpPr txBox="1"/>
          <p:nvPr/>
        </p:nvSpPr>
        <p:spPr>
          <a:xfrm>
            <a:off x="746176" y="1497369"/>
            <a:ext cx="6039768" cy="1938992"/>
          </a:xfrm>
          <a:prstGeom prst="rect">
            <a:avLst/>
          </a:prstGeom>
          <a:noFill/>
        </p:spPr>
        <p:txBody>
          <a:bodyPr wrap="square" rtlCol="0">
            <a:spAutoFit/>
          </a:bodyPr>
          <a:lstStyle/>
          <a:p>
            <a:r>
              <a:rPr lang="tr-TR" sz="2000" dirty="0">
                <a:solidFill>
                  <a:srgbClr val="575757"/>
                </a:solidFill>
              </a:rPr>
              <a:t>Gıda kaynaklı hastalıklara sebep olan faktörlerin ortadan </a:t>
            </a:r>
          </a:p>
          <a:p>
            <a:r>
              <a:rPr lang="tr-TR" sz="2000" dirty="0">
                <a:solidFill>
                  <a:srgbClr val="575757"/>
                </a:solidFill>
              </a:rPr>
              <a:t>kaldırılması için yapılması gereken, gıdaların tüm üretim </a:t>
            </a:r>
          </a:p>
          <a:p>
            <a:r>
              <a:rPr lang="tr-TR" sz="2000" dirty="0">
                <a:solidFill>
                  <a:srgbClr val="575757"/>
                </a:solidFill>
              </a:rPr>
              <a:t>sürecini kapsayan (hazırlama, işleme, saklama) ve </a:t>
            </a:r>
          </a:p>
          <a:p>
            <a:r>
              <a:rPr lang="tr-TR" sz="2000" dirty="0">
                <a:solidFill>
                  <a:srgbClr val="575757"/>
                </a:solidFill>
              </a:rPr>
              <a:t>tüketiciye sunulmasını içeren bir güvenlik sürecidir. </a:t>
            </a:r>
          </a:p>
          <a:p>
            <a:r>
              <a:rPr lang="tr-TR" sz="2000" dirty="0">
                <a:solidFill>
                  <a:srgbClr val="575757"/>
                </a:solidFill>
              </a:rPr>
              <a:t>Kendinizin ve çocuklarınızın güvenli gıda ile buluşması </a:t>
            </a:r>
          </a:p>
          <a:p>
            <a:r>
              <a:rPr lang="tr-TR" sz="2000" dirty="0">
                <a:solidFill>
                  <a:srgbClr val="575757"/>
                </a:solidFill>
              </a:rPr>
              <a:t>için aşağıdaki konulara dikkat edebilirsiniz.</a:t>
            </a:r>
          </a:p>
        </p:txBody>
      </p:sp>
      <p:grpSp>
        <p:nvGrpSpPr>
          <p:cNvPr id="18" name="Grup 17"/>
          <p:cNvGrpSpPr/>
          <p:nvPr/>
        </p:nvGrpSpPr>
        <p:grpSpPr>
          <a:xfrm>
            <a:off x="554927" y="4195524"/>
            <a:ext cx="6869130" cy="400110"/>
            <a:chOff x="554927" y="1881525"/>
            <a:chExt cx="6256934" cy="400110"/>
          </a:xfrm>
        </p:grpSpPr>
        <p:sp>
          <p:nvSpPr>
            <p:cNvPr id="19" name="Metin kutusu 18"/>
            <p:cNvSpPr txBox="1"/>
            <p:nvPr/>
          </p:nvSpPr>
          <p:spPr>
            <a:xfrm>
              <a:off x="746177" y="1881525"/>
              <a:ext cx="6065684" cy="400110"/>
            </a:xfrm>
            <a:prstGeom prst="rect">
              <a:avLst/>
            </a:prstGeom>
            <a:noFill/>
          </p:spPr>
          <p:txBody>
            <a:bodyPr wrap="square" rtlCol="0">
              <a:spAutoFit/>
            </a:bodyPr>
            <a:lstStyle/>
            <a:p>
              <a:r>
                <a:rPr lang="tr-TR" sz="2000" dirty="0">
                  <a:solidFill>
                    <a:srgbClr val="575757"/>
                  </a:solidFill>
                </a:rPr>
                <a:t>Sağlıklı gıda tüketiminin vücut için önemini </a:t>
              </a:r>
              <a:r>
                <a:rPr lang="tr-TR" sz="2000" dirty="0">
                  <a:solidFill>
                    <a:schemeClr val="tx1">
                      <a:lumMod val="65000"/>
                      <a:lumOff val="35000"/>
                    </a:schemeClr>
                  </a:solidFill>
                </a:rPr>
                <a:t>vurgulayabilirsiniz.</a:t>
              </a:r>
            </a:p>
          </p:txBody>
        </p:sp>
        <p:pic>
          <p:nvPicPr>
            <p:cNvPr id="20" name="Resim 19"/>
            <p:cNvPicPr>
              <a:picLocks noChangeAspect="1"/>
            </p:cNvPicPr>
            <p:nvPr/>
          </p:nvPicPr>
          <p:blipFill>
            <a:blip r:embed="rId3"/>
            <a:stretch>
              <a:fillRect/>
            </a:stretch>
          </p:blipFill>
          <p:spPr>
            <a:xfrm>
              <a:off x="554927" y="1991580"/>
              <a:ext cx="191250" cy="180000"/>
            </a:xfrm>
            <a:prstGeom prst="rect">
              <a:avLst/>
            </a:prstGeom>
          </p:spPr>
        </p:pic>
      </p:grpSp>
      <p:grpSp>
        <p:nvGrpSpPr>
          <p:cNvPr id="21" name="Grup 20"/>
          <p:cNvGrpSpPr/>
          <p:nvPr/>
        </p:nvGrpSpPr>
        <p:grpSpPr>
          <a:xfrm>
            <a:off x="554927" y="4565015"/>
            <a:ext cx="3999120" cy="400110"/>
            <a:chOff x="554927" y="1870835"/>
            <a:chExt cx="3999120" cy="400110"/>
          </a:xfrm>
        </p:grpSpPr>
        <p:sp>
          <p:nvSpPr>
            <p:cNvPr id="22" name="Metin kutusu 21"/>
            <p:cNvSpPr txBox="1"/>
            <p:nvPr/>
          </p:nvSpPr>
          <p:spPr>
            <a:xfrm>
              <a:off x="770575" y="1870835"/>
              <a:ext cx="3783472" cy="400110"/>
            </a:xfrm>
            <a:prstGeom prst="rect">
              <a:avLst/>
            </a:prstGeom>
            <a:noFill/>
          </p:spPr>
          <p:txBody>
            <a:bodyPr wrap="none" rtlCol="0">
              <a:spAutoFit/>
            </a:bodyPr>
            <a:lstStyle/>
            <a:p>
              <a:r>
                <a:rPr lang="tr-TR" sz="2000" dirty="0">
                  <a:solidFill>
                    <a:srgbClr val="575757"/>
                  </a:solidFill>
                </a:rPr>
                <a:t>Organik gıdalar tercih </a:t>
              </a:r>
              <a:r>
                <a:rPr lang="tr-TR" sz="2000" dirty="0">
                  <a:solidFill>
                    <a:schemeClr val="tx1">
                      <a:lumMod val="65000"/>
                      <a:lumOff val="35000"/>
                    </a:schemeClr>
                  </a:solidFill>
                </a:rPr>
                <a:t>edebilirsiniz.</a:t>
              </a:r>
            </a:p>
          </p:txBody>
        </p:sp>
        <p:pic>
          <p:nvPicPr>
            <p:cNvPr id="23" name="Resim 22"/>
            <p:cNvPicPr>
              <a:picLocks noChangeAspect="1"/>
            </p:cNvPicPr>
            <p:nvPr/>
          </p:nvPicPr>
          <p:blipFill>
            <a:blip r:embed="rId3"/>
            <a:stretch>
              <a:fillRect/>
            </a:stretch>
          </p:blipFill>
          <p:spPr>
            <a:xfrm>
              <a:off x="554927" y="1991580"/>
              <a:ext cx="191250" cy="180000"/>
            </a:xfrm>
            <a:prstGeom prst="rect">
              <a:avLst/>
            </a:prstGeom>
          </p:spPr>
        </p:pic>
      </p:grpSp>
      <p:pic>
        <p:nvPicPr>
          <p:cNvPr id="24" name="Resim 23"/>
          <p:cNvPicPr>
            <a:picLocks noChangeAspect="1"/>
          </p:cNvPicPr>
          <p:nvPr/>
        </p:nvPicPr>
        <p:blipFill>
          <a:blip r:embed="rId4"/>
          <a:stretch>
            <a:fillRect/>
          </a:stretch>
        </p:blipFill>
        <p:spPr>
          <a:xfrm>
            <a:off x="8308316" y="1413024"/>
            <a:ext cx="3187395" cy="4263750"/>
          </a:xfrm>
          <a:prstGeom prst="rect">
            <a:avLst/>
          </a:prstGeom>
        </p:spPr>
      </p:pic>
    </p:spTree>
    <p:extLst>
      <p:ext uri="{BB962C8B-B14F-4D97-AF65-F5344CB8AC3E}">
        <p14:creationId xmlns:p14="http://schemas.microsoft.com/office/powerpoint/2010/main" val="359918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250"/>
                                        <p:tgtEl>
                                          <p:spTgt spid="30"/>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250"/>
                                        <p:tgtEl>
                                          <p:spTgt spid="40"/>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250"/>
                                        <p:tgtEl>
                                          <p:spTgt spid="18"/>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250"/>
                                        <p:tgtEl>
                                          <p:spTgt spid="21"/>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30" name="Grup 29"/>
          <p:cNvGrpSpPr/>
          <p:nvPr/>
        </p:nvGrpSpPr>
        <p:grpSpPr>
          <a:xfrm>
            <a:off x="554927" y="1618823"/>
            <a:ext cx="7249112" cy="707886"/>
            <a:chOff x="554927" y="1881525"/>
            <a:chExt cx="7249112" cy="707886"/>
          </a:xfrm>
        </p:grpSpPr>
        <p:sp>
          <p:nvSpPr>
            <p:cNvPr id="31" name="Metin kutusu 30"/>
            <p:cNvSpPr txBox="1"/>
            <p:nvPr/>
          </p:nvSpPr>
          <p:spPr>
            <a:xfrm>
              <a:off x="746176" y="1881525"/>
              <a:ext cx="7057863" cy="707886"/>
            </a:xfrm>
            <a:prstGeom prst="rect">
              <a:avLst/>
            </a:prstGeom>
            <a:noFill/>
          </p:spPr>
          <p:txBody>
            <a:bodyPr wrap="square" rtlCol="0">
              <a:spAutoFit/>
            </a:bodyPr>
            <a:lstStyle/>
            <a:p>
              <a:r>
                <a:rPr lang="tr-TR" sz="2000" dirty="0">
                  <a:solidFill>
                    <a:srgbClr val="575757"/>
                  </a:solidFill>
                </a:rPr>
                <a:t>Yediklerinizi seçerken, hijyenik koşullarda üretilmiş </a:t>
              </a:r>
            </a:p>
            <a:p>
              <a:r>
                <a:rPr lang="tr-TR" sz="2000" dirty="0">
                  <a:solidFill>
                    <a:srgbClr val="575757"/>
                  </a:solidFill>
                </a:rPr>
                <a:t>olmasına dikkat </a:t>
              </a:r>
              <a:r>
                <a:rPr lang="tr-TR" sz="2000" dirty="0">
                  <a:solidFill>
                    <a:schemeClr val="tx1">
                      <a:lumMod val="65000"/>
                      <a:lumOff val="35000"/>
                    </a:schemeClr>
                  </a:solidFill>
                </a:rPr>
                <a:t>edebilirsiniz.</a:t>
              </a:r>
            </a:p>
          </p:txBody>
        </p:sp>
        <p:pic>
          <p:nvPicPr>
            <p:cNvPr id="32" name="Resim 31"/>
            <p:cNvPicPr>
              <a:picLocks noChangeAspect="1"/>
            </p:cNvPicPr>
            <p:nvPr/>
          </p:nvPicPr>
          <p:blipFill>
            <a:blip r:embed="rId3"/>
            <a:stretch>
              <a:fillRect/>
            </a:stretch>
          </p:blipFill>
          <p:spPr>
            <a:xfrm>
              <a:off x="554927" y="1991580"/>
              <a:ext cx="191250" cy="180000"/>
            </a:xfrm>
            <a:prstGeom prst="rect">
              <a:avLst/>
            </a:prstGeom>
          </p:spPr>
        </p:pic>
      </p:grpSp>
      <p:grpSp>
        <p:nvGrpSpPr>
          <p:cNvPr id="18" name="Grup 17"/>
          <p:cNvGrpSpPr/>
          <p:nvPr/>
        </p:nvGrpSpPr>
        <p:grpSpPr>
          <a:xfrm>
            <a:off x="554927" y="2296090"/>
            <a:ext cx="6256934" cy="707886"/>
            <a:chOff x="554927" y="1881525"/>
            <a:chExt cx="6256934" cy="707886"/>
          </a:xfrm>
        </p:grpSpPr>
        <p:sp>
          <p:nvSpPr>
            <p:cNvPr id="19" name="Metin kutusu 18"/>
            <p:cNvSpPr txBox="1"/>
            <p:nvPr/>
          </p:nvSpPr>
          <p:spPr>
            <a:xfrm>
              <a:off x="746177" y="1881525"/>
              <a:ext cx="6065684" cy="707886"/>
            </a:xfrm>
            <a:prstGeom prst="rect">
              <a:avLst/>
            </a:prstGeom>
            <a:noFill/>
          </p:spPr>
          <p:txBody>
            <a:bodyPr wrap="square" rtlCol="0">
              <a:spAutoFit/>
            </a:bodyPr>
            <a:lstStyle/>
            <a:p>
              <a:r>
                <a:rPr lang="tr-TR" sz="2000" dirty="0">
                  <a:solidFill>
                    <a:srgbClr val="575757"/>
                  </a:solidFill>
                </a:rPr>
                <a:t>Hijyenik gıdalar (temiz, hastalık üretebilecek etkenlerden </a:t>
              </a:r>
            </a:p>
            <a:p>
              <a:r>
                <a:rPr lang="tr-TR" sz="2000" dirty="0">
                  <a:solidFill>
                    <a:srgbClr val="575757"/>
                  </a:solidFill>
                </a:rPr>
                <a:t>arındırılmış) </a:t>
              </a:r>
              <a:r>
                <a:rPr lang="tr-TR" sz="2000" dirty="0">
                  <a:solidFill>
                    <a:schemeClr val="tx1">
                      <a:lumMod val="65000"/>
                      <a:lumOff val="35000"/>
                    </a:schemeClr>
                  </a:solidFill>
                </a:rPr>
                <a:t>tüketebilirsiniz.</a:t>
              </a:r>
            </a:p>
          </p:txBody>
        </p:sp>
        <p:pic>
          <p:nvPicPr>
            <p:cNvPr id="20" name="Resim 19"/>
            <p:cNvPicPr>
              <a:picLocks noChangeAspect="1"/>
            </p:cNvPicPr>
            <p:nvPr/>
          </p:nvPicPr>
          <p:blipFill>
            <a:blip r:embed="rId3"/>
            <a:stretch>
              <a:fillRect/>
            </a:stretch>
          </p:blipFill>
          <p:spPr>
            <a:xfrm>
              <a:off x="554927" y="1991580"/>
              <a:ext cx="191250" cy="180000"/>
            </a:xfrm>
            <a:prstGeom prst="rect">
              <a:avLst/>
            </a:prstGeom>
          </p:spPr>
        </p:pic>
      </p:grpSp>
      <p:grpSp>
        <p:nvGrpSpPr>
          <p:cNvPr id="21" name="Grup 20"/>
          <p:cNvGrpSpPr/>
          <p:nvPr/>
        </p:nvGrpSpPr>
        <p:grpSpPr>
          <a:xfrm>
            <a:off x="554927" y="3021573"/>
            <a:ext cx="5318423" cy="707886"/>
            <a:chOff x="554927" y="1881525"/>
            <a:chExt cx="5318423" cy="707886"/>
          </a:xfrm>
        </p:grpSpPr>
        <p:sp>
          <p:nvSpPr>
            <p:cNvPr id="22" name="Metin kutusu 21"/>
            <p:cNvSpPr txBox="1"/>
            <p:nvPr/>
          </p:nvSpPr>
          <p:spPr>
            <a:xfrm>
              <a:off x="746177" y="1881525"/>
              <a:ext cx="5127173" cy="707886"/>
            </a:xfrm>
            <a:prstGeom prst="rect">
              <a:avLst/>
            </a:prstGeom>
            <a:noFill/>
          </p:spPr>
          <p:txBody>
            <a:bodyPr wrap="none" rtlCol="0">
              <a:spAutoFit/>
            </a:bodyPr>
            <a:lstStyle/>
            <a:p>
              <a:r>
                <a:rPr lang="tr-TR" sz="2000" dirty="0">
                  <a:solidFill>
                    <a:srgbClr val="575757"/>
                  </a:solidFill>
                </a:rPr>
                <a:t>Tükettiğiniz ürünlerin doğal olmasına ve sağlıklı </a:t>
              </a:r>
            </a:p>
            <a:p>
              <a:r>
                <a:rPr lang="tr-TR" sz="2000" dirty="0">
                  <a:solidFill>
                    <a:srgbClr val="575757"/>
                  </a:solidFill>
                </a:rPr>
                <a:t>koşullarda üretilmesine dikkat </a:t>
              </a:r>
              <a:r>
                <a:rPr lang="tr-TR" sz="2000" dirty="0">
                  <a:solidFill>
                    <a:schemeClr val="tx1">
                      <a:lumMod val="65000"/>
                      <a:lumOff val="35000"/>
                    </a:schemeClr>
                  </a:solidFill>
                </a:rPr>
                <a:t>edebilirsiniz.</a:t>
              </a:r>
            </a:p>
          </p:txBody>
        </p:sp>
        <p:pic>
          <p:nvPicPr>
            <p:cNvPr id="23" name="Resim 22"/>
            <p:cNvPicPr>
              <a:picLocks noChangeAspect="1"/>
            </p:cNvPicPr>
            <p:nvPr/>
          </p:nvPicPr>
          <p:blipFill>
            <a:blip r:embed="rId3"/>
            <a:stretch>
              <a:fillRect/>
            </a:stretch>
          </p:blipFill>
          <p:spPr>
            <a:xfrm>
              <a:off x="554927" y="1991580"/>
              <a:ext cx="191250" cy="180000"/>
            </a:xfrm>
            <a:prstGeom prst="rect">
              <a:avLst/>
            </a:prstGeom>
          </p:spPr>
        </p:pic>
      </p:grpSp>
      <p:grpSp>
        <p:nvGrpSpPr>
          <p:cNvPr id="24" name="Grup 23"/>
          <p:cNvGrpSpPr/>
          <p:nvPr/>
        </p:nvGrpSpPr>
        <p:grpSpPr>
          <a:xfrm>
            <a:off x="558814" y="3740131"/>
            <a:ext cx="4814952" cy="707886"/>
            <a:chOff x="554927" y="1881525"/>
            <a:chExt cx="4814952" cy="707886"/>
          </a:xfrm>
        </p:grpSpPr>
        <p:sp>
          <p:nvSpPr>
            <p:cNvPr id="25" name="Metin kutusu 24"/>
            <p:cNvSpPr txBox="1"/>
            <p:nvPr/>
          </p:nvSpPr>
          <p:spPr>
            <a:xfrm>
              <a:off x="746177" y="1881525"/>
              <a:ext cx="4623702" cy="707886"/>
            </a:xfrm>
            <a:prstGeom prst="rect">
              <a:avLst/>
            </a:prstGeom>
            <a:noFill/>
          </p:spPr>
          <p:txBody>
            <a:bodyPr wrap="none" rtlCol="0">
              <a:spAutoFit/>
            </a:bodyPr>
            <a:lstStyle/>
            <a:p>
              <a:r>
                <a:rPr lang="tr-TR" sz="2000" dirty="0" err="1">
                  <a:solidFill>
                    <a:srgbClr val="575757"/>
                  </a:solidFill>
                </a:rPr>
                <a:t>GDO’lu</a:t>
              </a:r>
              <a:r>
                <a:rPr lang="tr-TR" sz="2000" dirty="0">
                  <a:solidFill>
                    <a:srgbClr val="575757"/>
                  </a:solidFill>
                </a:rPr>
                <a:t> ürünlerden uzak </a:t>
              </a:r>
              <a:r>
                <a:rPr lang="tr-TR" sz="2000" dirty="0">
                  <a:solidFill>
                    <a:schemeClr val="tx1">
                      <a:lumMod val="65000"/>
                      <a:lumOff val="35000"/>
                    </a:schemeClr>
                  </a:solidFill>
                </a:rPr>
                <a:t>durabilirsiniz.</a:t>
              </a:r>
            </a:p>
            <a:p>
              <a:r>
                <a:rPr lang="tr-TR" sz="2000" dirty="0">
                  <a:solidFill>
                    <a:srgbClr val="575757"/>
                  </a:solidFill>
                </a:rPr>
                <a:t>(GDO: Genetiği Değiştirilmiş Organizmalar)</a:t>
              </a:r>
            </a:p>
          </p:txBody>
        </p:sp>
        <p:pic>
          <p:nvPicPr>
            <p:cNvPr id="26" name="Resim 25"/>
            <p:cNvPicPr>
              <a:picLocks noChangeAspect="1"/>
            </p:cNvPicPr>
            <p:nvPr/>
          </p:nvPicPr>
          <p:blipFill>
            <a:blip r:embed="rId3"/>
            <a:stretch>
              <a:fillRect/>
            </a:stretch>
          </p:blipFill>
          <p:spPr>
            <a:xfrm>
              <a:off x="554927" y="1991580"/>
              <a:ext cx="191250" cy="180000"/>
            </a:xfrm>
            <a:prstGeom prst="rect">
              <a:avLst/>
            </a:prstGeom>
          </p:spPr>
        </p:pic>
      </p:grpSp>
      <p:grpSp>
        <p:nvGrpSpPr>
          <p:cNvPr id="29" name="Grup 28"/>
          <p:cNvGrpSpPr/>
          <p:nvPr/>
        </p:nvGrpSpPr>
        <p:grpSpPr>
          <a:xfrm>
            <a:off x="524901" y="4426673"/>
            <a:ext cx="6508236" cy="400110"/>
            <a:chOff x="554927" y="1881525"/>
            <a:chExt cx="6508236" cy="400110"/>
          </a:xfrm>
        </p:grpSpPr>
        <p:sp>
          <p:nvSpPr>
            <p:cNvPr id="33" name="Metin kutusu 32"/>
            <p:cNvSpPr txBox="1"/>
            <p:nvPr/>
          </p:nvSpPr>
          <p:spPr>
            <a:xfrm>
              <a:off x="746177" y="1881525"/>
              <a:ext cx="6316986" cy="400110"/>
            </a:xfrm>
            <a:prstGeom prst="rect">
              <a:avLst/>
            </a:prstGeom>
            <a:noFill/>
          </p:spPr>
          <p:txBody>
            <a:bodyPr wrap="none" rtlCol="0">
              <a:spAutoFit/>
            </a:bodyPr>
            <a:lstStyle/>
            <a:p>
              <a:r>
                <a:rPr lang="tr-TR" sz="2000" dirty="0">
                  <a:solidFill>
                    <a:srgbClr val="575757"/>
                  </a:solidFill>
                </a:rPr>
                <a:t>Yiyecek alırken; renk, koku ve tazeliği </a:t>
              </a:r>
              <a:r>
                <a:rPr lang="tr-TR" sz="2000" dirty="0">
                  <a:solidFill>
                    <a:schemeClr val="tx1">
                      <a:lumMod val="65000"/>
                      <a:lumOff val="35000"/>
                    </a:schemeClr>
                  </a:solidFill>
                </a:rPr>
                <a:t>değerlendirebilirsiniz.</a:t>
              </a:r>
            </a:p>
          </p:txBody>
        </p:sp>
        <p:pic>
          <p:nvPicPr>
            <p:cNvPr id="34" name="Resim 33"/>
            <p:cNvPicPr>
              <a:picLocks noChangeAspect="1"/>
            </p:cNvPicPr>
            <p:nvPr/>
          </p:nvPicPr>
          <p:blipFill>
            <a:blip r:embed="rId3"/>
            <a:stretch>
              <a:fillRect/>
            </a:stretch>
          </p:blipFill>
          <p:spPr>
            <a:xfrm>
              <a:off x="554927" y="1991580"/>
              <a:ext cx="191250" cy="180000"/>
            </a:xfrm>
            <a:prstGeom prst="rect">
              <a:avLst/>
            </a:prstGeom>
          </p:spPr>
        </p:pic>
      </p:grpSp>
      <p:pic>
        <p:nvPicPr>
          <p:cNvPr id="2" name="Resim 1"/>
          <p:cNvPicPr>
            <a:picLocks noChangeAspect="1"/>
          </p:cNvPicPr>
          <p:nvPr/>
        </p:nvPicPr>
        <p:blipFill>
          <a:blip r:embed="rId4"/>
          <a:stretch>
            <a:fillRect/>
          </a:stretch>
        </p:blipFill>
        <p:spPr>
          <a:xfrm>
            <a:off x="8309711" y="858844"/>
            <a:ext cx="3186000" cy="4290264"/>
          </a:xfrm>
          <a:prstGeom prst="rect">
            <a:avLst/>
          </a:prstGeom>
        </p:spPr>
      </p:pic>
      <p:sp>
        <p:nvSpPr>
          <p:cNvPr id="27" name="Metin kutusu 26">
            <a:extLst>
              <a:ext uri="{FF2B5EF4-FFF2-40B4-BE49-F238E27FC236}">
                <a16:creationId xmlns:a16="http://schemas.microsoft.com/office/drawing/2014/main" id="{C70B8C89-0F36-E94E-913F-F87DC0F1E09B}"/>
              </a:ext>
            </a:extLst>
          </p:cNvPr>
          <p:cNvSpPr txBox="1"/>
          <p:nvPr/>
        </p:nvSpPr>
        <p:spPr>
          <a:xfrm>
            <a:off x="356650" y="481179"/>
            <a:ext cx="4148187" cy="1015663"/>
          </a:xfrm>
          <a:prstGeom prst="rect">
            <a:avLst/>
          </a:prstGeom>
          <a:noFill/>
        </p:spPr>
        <p:txBody>
          <a:bodyPr wrap="none" rtlCol="0">
            <a:spAutoFit/>
          </a:bodyPr>
          <a:lstStyle/>
          <a:p>
            <a:r>
              <a:rPr lang="tr-TR" sz="6000" b="1" dirty="0"/>
              <a:t>Güvenli gıda</a:t>
            </a:r>
          </a:p>
        </p:txBody>
      </p:sp>
    </p:spTree>
    <p:extLst>
      <p:ext uri="{BB962C8B-B14F-4D97-AF65-F5344CB8AC3E}">
        <p14:creationId xmlns:p14="http://schemas.microsoft.com/office/powerpoint/2010/main" val="416106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250"/>
                                        <p:tgtEl>
                                          <p:spTgt spid="3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250"/>
                                        <p:tgtEl>
                                          <p:spTgt spid="18"/>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250"/>
                                        <p:tgtEl>
                                          <p:spTgt spid="21"/>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250"/>
                                        <p:tgtEl>
                                          <p:spTgt spid="24"/>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250"/>
                                        <p:tgtEl>
                                          <p:spTgt spid="29"/>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250"/>
                                        <p:tgtEl>
                                          <p:spTgt spid="2"/>
                                        </p:tgtEl>
                                      </p:cBhvr>
                                    </p:animEffect>
                                  </p:childTnLst>
                                </p:cTn>
                              </p:par>
                            </p:childTnLst>
                          </p:cTn>
                        </p:par>
                        <p:par>
                          <p:cTn id="33" fill="hold">
                            <p:stCondLst>
                              <p:cond delay="1750"/>
                            </p:stCondLst>
                            <p:childTnLst>
                              <p:par>
                                <p:cTn id="34" presetID="10" presetClass="entr" presetSubtype="0" fill="hold" grpId="0"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p:cNvSpPr/>
          <p:nvPr/>
        </p:nvSpPr>
        <p:spPr>
          <a:xfrm flipH="1">
            <a:off x="7944374" y="173038"/>
            <a:ext cx="4247626" cy="6511924"/>
          </a:xfrm>
          <a:prstGeom prst="rect">
            <a:avLst/>
          </a:prstGeom>
          <a:blipFill dpi="0" rotWithShape="1">
            <a:blip r:embed="rId3"/>
            <a:srcRect/>
            <a:stretch>
              <a:fillRect r="-100000"/>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435510"/>
            <a:ext cx="4070345" cy="923330"/>
          </a:xfrm>
          <a:prstGeom prst="rect">
            <a:avLst/>
          </a:prstGeom>
          <a:noFill/>
        </p:spPr>
        <p:txBody>
          <a:bodyPr wrap="none" rtlCol="0">
            <a:spAutoFit/>
          </a:bodyPr>
          <a:lstStyle/>
          <a:p>
            <a:r>
              <a:rPr lang="tr-TR" sz="5400" b="1" dirty="0"/>
              <a:t>Sunum içeriği</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713303" y="1310684"/>
            <a:ext cx="3897414" cy="3788858"/>
          </a:xfrm>
          <a:prstGeom prst="rect">
            <a:avLst/>
          </a:prstGeom>
          <a:noFill/>
        </p:spPr>
        <p:txBody>
          <a:bodyPr wrap="none" rtlCol="0">
            <a:spAutoFit/>
          </a:bodyPr>
          <a:lstStyle/>
          <a:p>
            <a:pPr>
              <a:lnSpc>
                <a:spcPct val="150000"/>
              </a:lnSpc>
            </a:pPr>
            <a:r>
              <a:rPr lang="tr-TR" dirty="0"/>
              <a:t>Sağlıklı olmak ve kalmak neden önemli?</a:t>
            </a:r>
          </a:p>
          <a:p>
            <a:pPr>
              <a:lnSpc>
                <a:spcPct val="150000"/>
              </a:lnSpc>
            </a:pPr>
            <a:r>
              <a:rPr lang="tr-TR" dirty="0"/>
              <a:t>Doğru ve dengeli beslenme</a:t>
            </a:r>
          </a:p>
          <a:p>
            <a:pPr>
              <a:lnSpc>
                <a:spcPct val="150000"/>
              </a:lnSpc>
            </a:pPr>
            <a:r>
              <a:rPr lang="tr-TR" dirty="0"/>
              <a:t>Çocuklarınızın sağlığı için…</a:t>
            </a:r>
          </a:p>
          <a:p>
            <a:pPr>
              <a:lnSpc>
                <a:spcPct val="150000"/>
              </a:lnSpc>
            </a:pPr>
            <a:r>
              <a:rPr lang="tr-TR" dirty="0"/>
              <a:t>Vücut kitle indeksi</a:t>
            </a:r>
          </a:p>
          <a:p>
            <a:pPr>
              <a:lnSpc>
                <a:spcPct val="150000"/>
              </a:lnSpc>
            </a:pPr>
            <a:r>
              <a:rPr lang="tr-TR" dirty="0"/>
              <a:t>Sağlık okuryazarlığı</a:t>
            </a:r>
          </a:p>
          <a:p>
            <a:pPr>
              <a:lnSpc>
                <a:spcPct val="150000"/>
              </a:lnSpc>
            </a:pPr>
            <a:r>
              <a:rPr lang="tr-TR" dirty="0"/>
              <a:t>Sağlıklı kıyafet</a:t>
            </a:r>
          </a:p>
          <a:p>
            <a:pPr>
              <a:lnSpc>
                <a:spcPct val="150000"/>
              </a:lnSpc>
            </a:pPr>
            <a:r>
              <a:rPr lang="tr-TR" dirty="0"/>
              <a:t>Hareketli yaşam ve sporun önemi</a:t>
            </a:r>
          </a:p>
          <a:p>
            <a:pPr>
              <a:lnSpc>
                <a:spcPct val="150000"/>
              </a:lnSpc>
            </a:pPr>
            <a:r>
              <a:rPr lang="tr-TR" dirty="0"/>
              <a:t>Yeterli uyku</a:t>
            </a:r>
          </a:p>
          <a:p>
            <a:pPr>
              <a:lnSpc>
                <a:spcPct val="150000"/>
              </a:lnSpc>
            </a:pPr>
            <a:r>
              <a:rPr lang="tr-TR" dirty="0"/>
              <a:t>Bağımlılıklardan korunma</a:t>
            </a:r>
          </a:p>
        </p:txBody>
      </p:sp>
      <p:grpSp>
        <p:nvGrpSpPr>
          <p:cNvPr id="3" name="Grup 2"/>
          <p:cNvGrpSpPr/>
          <p:nvPr/>
        </p:nvGrpSpPr>
        <p:grpSpPr>
          <a:xfrm>
            <a:off x="535270" y="1377029"/>
            <a:ext cx="152389" cy="3722513"/>
            <a:chOff x="535270" y="1175693"/>
            <a:chExt cx="152389" cy="3722513"/>
          </a:xfrm>
        </p:grpSpPr>
        <p:sp>
          <p:nvSpPr>
            <p:cNvPr id="2142" name="Line 116"/>
            <p:cNvSpPr>
              <a:spLocks noChangeShapeType="1"/>
            </p:cNvSpPr>
            <p:nvPr/>
          </p:nvSpPr>
          <p:spPr bwMode="auto">
            <a:xfrm flipH="1">
              <a:off x="604007" y="1175693"/>
              <a:ext cx="0" cy="3722513"/>
            </a:xfrm>
            <a:prstGeom prst="line">
              <a:avLst/>
            </a:prstGeom>
            <a:noFill/>
            <a:ln w="28575" cap="flat">
              <a:solidFill>
                <a:srgbClr val="EDEDE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8" name="Oval 120"/>
            <p:cNvSpPr>
              <a:spLocks noChangeArrowheads="1"/>
            </p:cNvSpPr>
            <p:nvPr/>
          </p:nvSpPr>
          <p:spPr bwMode="auto">
            <a:xfrm>
              <a:off x="535270" y="1312071"/>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2" name="Oval 120"/>
            <p:cNvSpPr>
              <a:spLocks noChangeArrowheads="1"/>
            </p:cNvSpPr>
            <p:nvPr/>
          </p:nvSpPr>
          <p:spPr bwMode="auto">
            <a:xfrm>
              <a:off x="535270" y="1716517"/>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3" name="Oval 120"/>
            <p:cNvSpPr>
              <a:spLocks noChangeArrowheads="1"/>
            </p:cNvSpPr>
            <p:nvPr/>
          </p:nvSpPr>
          <p:spPr bwMode="auto">
            <a:xfrm>
              <a:off x="535270" y="2134290"/>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4" name="Oval 120"/>
            <p:cNvSpPr>
              <a:spLocks noChangeArrowheads="1"/>
            </p:cNvSpPr>
            <p:nvPr/>
          </p:nvSpPr>
          <p:spPr bwMode="auto">
            <a:xfrm>
              <a:off x="535270" y="252414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5" name="Oval 120"/>
            <p:cNvSpPr>
              <a:spLocks noChangeArrowheads="1"/>
            </p:cNvSpPr>
            <p:nvPr/>
          </p:nvSpPr>
          <p:spPr bwMode="auto">
            <a:xfrm>
              <a:off x="535270" y="2949400"/>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6" name="Oval 120"/>
            <p:cNvSpPr>
              <a:spLocks noChangeArrowheads="1"/>
            </p:cNvSpPr>
            <p:nvPr/>
          </p:nvSpPr>
          <p:spPr bwMode="auto">
            <a:xfrm>
              <a:off x="543659" y="3380347"/>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7" name="Oval 120"/>
            <p:cNvSpPr>
              <a:spLocks noChangeArrowheads="1"/>
            </p:cNvSpPr>
            <p:nvPr/>
          </p:nvSpPr>
          <p:spPr bwMode="auto">
            <a:xfrm>
              <a:off x="535270" y="3793258"/>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8" name="Oval 120"/>
            <p:cNvSpPr>
              <a:spLocks noChangeArrowheads="1"/>
            </p:cNvSpPr>
            <p:nvPr/>
          </p:nvSpPr>
          <p:spPr bwMode="auto">
            <a:xfrm>
              <a:off x="535270" y="4187981"/>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9" name="Oval 120"/>
            <p:cNvSpPr>
              <a:spLocks noChangeArrowheads="1"/>
            </p:cNvSpPr>
            <p:nvPr/>
          </p:nvSpPr>
          <p:spPr bwMode="auto">
            <a:xfrm>
              <a:off x="535270" y="4605307"/>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sp>
        <p:nvSpPr>
          <p:cNvPr id="27"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76434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250" fill="hold"/>
                                        <p:tgtEl>
                                          <p:spTgt spid="27"/>
                                        </p:tgtEl>
                                        <p:attrNameLst>
                                          <p:attrName>ppt_x</p:attrName>
                                        </p:attrNameLst>
                                      </p:cBhvr>
                                      <p:tavLst>
                                        <p:tav tm="0">
                                          <p:val>
                                            <p:strVal val="0-#ppt_w/2"/>
                                          </p:val>
                                        </p:tav>
                                        <p:tav tm="100000">
                                          <p:val>
                                            <p:strVal val="#ppt_x"/>
                                          </p:val>
                                        </p:tav>
                                      </p:tavLst>
                                    </p:anim>
                                    <p:anim calcmode="lin" valueType="num">
                                      <p:cBhvr additive="base">
                                        <p:cTn id="16" dur="250" fill="hold"/>
                                        <p:tgtEl>
                                          <p:spTgt spid="27"/>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50"/>
                                        <p:tgtEl>
                                          <p:spTgt spid="14"/>
                                        </p:tgtEl>
                                      </p:cBhvr>
                                    </p:animEffect>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up)">
                                      <p:cBhvr>
                                        <p:cTn id="24" dur="250"/>
                                        <p:tgtEl>
                                          <p:spTgt spid="16"/>
                                        </p:tgtEl>
                                      </p:cBhvr>
                                    </p:animEffect>
                                  </p:childTnLst>
                                </p:cTn>
                              </p:par>
                            </p:childTnLst>
                          </p:cTn>
                        </p:par>
                        <p:par>
                          <p:cTn id="25" fill="hold">
                            <p:stCondLst>
                              <p:cond delay="1250"/>
                            </p:stCondLst>
                            <p:childTnLst>
                              <p:par>
                                <p:cTn id="26" presetID="42"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anim calcmode="lin" valueType="num">
                                      <p:cBhvr>
                                        <p:cTn id="29" dur="500" fill="hold"/>
                                        <p:tgtEl>
                                          <p:spTgt spid="3"/>
                                        </p:tgtEl>
                                        <p:attrNameLst>
                                          <p:attrName>ppt_x</p:attrName>
                                        </p:attrNameLst>
                                      </p:cBhvr>
                                      <p:tavLst>
                                        <p:tav tm="0">
                                          <p:val>
                                            <p:strVal val="#ppt_x"/>
                                          </p:val>
                                        </p:tav>
                                        <p:tav tm="100000">
                                          <p:val>
                                            <p:strVal val="#ppt_x"/>
                                          </p:val>
                                        </p:tav>
                                      </p:tavLst>
                                    </p:anim>
                                    <p:anim calcmode="lin" valueType="num">
                                      <p:cBhvr>
                                        <p:cTn id="30" dur="500" fill="hold"/>
                                        <p:tgtEl>
                                          <p:spTgt spid="3"/>
                                        </p:tgtEl>
                                        <p:attrNameLst>
                                          <p:attrName>ppt_y</p:attrName>
                                        </p:attrNameLst>
                                      </p:cBhvr>
                                      <p:tavLst>
                                        <p:tav tm="0">
                                          <p:val>
                                            <p:strVal val="#ppt_y+.1"/>
                                          </p:val>
                                        </p:tav>
                                        <p:tav tm="100000">
                                          <p:val>
                                            <p:strVal val="#ppt_y"/>
                                          </p:val>
                                        </p:tav>
                                      </p:tavLst>
                                    </p:anim>
                                  </p:childTnLst>
                                </p:cTn>
                              </p:par>
                            </p:childTnLst>
                          </p:cTn>
                        </p:par>
                        <p:par>
                          <p:cTn id="31" fill="hold">
                            <p:stCondLst>
                              <p:cond delay="1750"/>
                            </p:stCondLst>
                            <p:childTnLst>
                              <p:par>
                                <p:cTn id="32" presetID="10"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p:bldP spid="15" grpId="0" animBg="1"/>
      <p:bldP spid="16" grpId="0"/>
      <p:bldP spid="2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30" name="Grup 29"/>
          <p:cNvGrpSpPr/>
          <p:nvPr/>
        </p:nvGrpSpPr>
        <p:grpSpPr>
          <a:xfrm>
            <a:off x="554927" y="1602045"/>
            <a:ext cx="7985066" cy="1323439"/>
            <a:chOff x="554927" y="1881525"/>
            <a:chExt cx="7985066" cy="1323439"/>
          </a:xfrm>
        </p:grpSpPr>
        <p:sp>
          <p:nvSpPr>
            <p:cNvPr id="31" name="Metin kutusu 30"/>
            <p:cNvSpPr txBox="1"/>
            <p:nvPr/>
          </p:nvSpPr>
          <p:spPr>
            <a:xfrm>
              <a:off x="746176" y="1881525"/>
              <a:ext cx="7793817" cy="1323439"/>
            </a:xfrm>
            <a:prstGeom prst="rect">
              <a:avLst/>
            </a:prstGeom>
            <a:noFill/>
          </p:spPr>
          <p:txBody>
            <a:bodyPr wrap="square" rtlCol="0">
              <a:spAutoFit/>
            </a:bodyPr>
            <a:lstStyle/>
            <a:p>
              <a:r>
                <a:rPr lang="tr-TR" sz="2000" dirty="0">
                  <a:solidFill>
                    <a:srgbClr val="575757"/>
                  </a:solidFill>
                </a:rPr>
                <a:t>ISO 9001 ve HACCP/ISO 22000 üretilen gıdaların tüketicilerin</a:t>
              </a:r>
            </a:p>
            <a:p>
              <a:r>
                <a:rPr lang="tr-TR" sz="2000" dirty="0">
                  <a:solidFill>
                    <a:srgbClr val="575757"/>
                  </a:solidFill>
                </a:rPr>
                <a:t>taleplerini karşılama ve kaliteli olma açısından yeterliliklerini</a:t>
              </a:r>
            </a:p>
            <a:p>
              <a:r>
                <a:rPr lang="tr-TR" sz="2000" dirty="0">
                  <a:solidFill>
                    <a:srgbClr val="575757"/>
                  </a:solidFill>
                </a:rPr>
                <a:t>ispatlayan kalite belgeleridir.  Ambalajlı ürünlerin üzerinde</a:t>
              </a:r>
            </a:p>
            <a:p>
              <a:r>
                <a:rPr lang="tr-TR" sz="2000" dirty="0">
                  <a:solidFill>
                    <a:srgbClr val="575757"/>
                  </a:solidFill>
                </a:rPr>
                <a:t>bu iki belgenin logosunu </a:t>
              </a:r>
              <a:r>
                <a:rPr lang="tr-TR" sz="2000" dirty="0">
                  <a:solidFill>
                    <a:schemeClr val="tx1">
                      <a:lumMod val="65000"/>
                      <a:lumOff val="35000"/>
                    </a:schemeClr>
                  </a:solidFill>
                </a:rPr>
                <a:t>arayabilirsiniz. </a:t>
              </a:r>
            </a:p>
          </p:txBody>
        </p:sp>
        <p:pic>
          <p:nvPicPr>
            <p:cNvPr id="32" name="Resim 31"/>
            <p:cNvPicPr>
              <a:picLocks noChangeAspect="1"/>
            </p:cNvPicPr>
            <p:nvPr/>
          </p:nvPicPr>
          <p:blipFill>
            <a:blip r:embed="rId3"/>
            <a:stretch>
              <a:fillRect/>
            </a:stretch>
          </p:blipFill>
          <p:spPr>
            <a:xfrm>
              <a:off x="554927" y="1991580"/>
              <a:ext cx="191250" cy="180000"/>
            </a:xfrm>
            <a:prstGeom prst="rect">
              <a:avLst/>
            </a:prstGeom>
          </p:spPr>
        </p:pic>
      </p:grpSp>
      <p:grpSp>
        <p:nvGrpSpPr>
          <p:cNvPr id="35" name="Grup 34"/>
          <p:cNvGrpSpPr/>
          <p:nvPr/>
        </p:nvGrpSpPr>
        <p:grpSpPr>
          <a:xfrm>
            <a:off x="554927" y="2935282"/>
            <a:ext cx="7985066" cy="400110"/>
            <a:chOff x="554927" y="1881525"/>
            <a:chExt cx="7985066" cy="400110"/>
          </a:xfrm>
        </p:grpSpPr>
        <p:sp>
          <p:nvSpPr>
            <p:cNvPr id="36" name="Metin kutusu 35"/>
            <p:cNvSpPr txBox="1"/>
            <p:nvPr/>
          </p:nvSpPr>
          <p:spPr>
            <a:xfrm>
              <a:off x="746176" y="1881525"/>
              <a:ext cx="7793817" cy="400110"/>
            </a:xfrm>
            <a:prstGeom prst="rect">
              <a:avLst/>
            </a:prstGeom>
            <a:noFill/>
          </p:spPr>
          <p:txBody>
            <a:bodyPr wrap="square" rtlCol="0">
              <a:spAutoFit/>
            </a:bodyPr>
            <a:lstStyle/>
            <a:p>
              <a:r>
                <a:rPr lang="tr-TR" sz="2000" dirty="0">
                  <a:solidFill>
                    <a:srgbClr val="575757"/>
                  </a:solidFill>
                </a:rPr>
                <a:t>Çiğ ürünleri iyice yıkamak gerekir, </a:t>
              </a:r>
              <a:r>
                <a:rPr lang="tr-TR" sz="2000" dirty="0" smtClean="0">
                  <a:solidFill>
                    <a:srgbClr val="575757"/>
                  </a:solidFill>
                </a:rPr>
                <a:t>bol bol</a:t>
              </a:r>
              <a:r>
                <a:rPr lang="tr-TR" sz="2000" dirty="0" smtClean="0">
                  <a:solidFill>
                    <a:srgbClr val="575757"/>
                  </a:solidFill>
                </a:rPr>
                <a:t> </a:t>
              </a:r>
              <a:r>
                <a:rPr lang="tr-TR" sz="2000" dirty="0">
                  <a:solidFill>
                    <a:srgbClr val="575757"/>
                  </a:solidFill>
                </a:rPr>
                <a:t>yıkamayı ihmal etmeyin.</a:t>
              </a:r>
            </a:p>
          </p:txBody>
        </p:sp>
        <p:pic>
          <p:nvPicPr>
            <p:cNvPr id="37" name="Resim 36"/>
            <p:cNvPicPr>
              <a:picLocks noChangeAspect="1"/>
            </p:cNvPicPr>
            <p:nvPr/>
          </p:nvPicPr>
          <p:blipFill>
            <a:blip r:embed="rId3"/>
            <a:stretch>
              <a:fillRect/>
            </a:stretch>
          </p:blipFill>
          <p:spPr>
            <a:xfrm>
              <a:off x="554927" y="1991580"/>
              <a:ext cx="191250" cy="180000"/>
            </a:xfrm>
            <a:prstGeom prst="rect">
              <a:avLst/>
            </a:prstGeom>
          </p:spPr>
        </p:pic>
      </p:grpSp>
      <p:grpSp>
        <p:nvGrpSpPr>
          <p:cNvPr id="41" name="Grup 40"/>
          <p:cNvGrpSpPr/>
          <p:nvPr/>
        </p:nvGrpSpPr>
        <p:grpSpPr>
          <a:xfrm>
            <a:off x="554927" y="3363956"/>
            <a:ext cx="7985066" cy="400110"/>
            <a:chOff x="554927" y="1881525"/>
            <a:chExt cx="7985066" cy="400110"/>
          </a:xfrm>
        </p:grpSpPr>
        <p:sp>
          <p:nvSpPr>
            <p:cNvPr id="42" name="Metin kutusu 41"/>
            <p:cNvSpPr txBox="1"/>
            <p:nvPr/>
          </p:nvSpPr>
          <p:spPr>
            <a:xfrm>
              <a:off x="746176" y="1881525"/>
              <a:ext cx="7793817" cy="400110"/>
            </a:xfrm>
            <a:prstGeom prst="rect">
              <a:avLst/>
            </a:prstGeom>
            <a:noFill/>
          </p:spPr>
          <p:txBody>
            <a:bodyPr wrap="square" rtlCol="0">
              <a:spAutoFit/>
            </a:bodyPr>
            <a:lstStyle/>
            <a:p>
              <a:r>
                <a:rPr lang="tr-TR" sz="2000" dirty="0">
                  <a:solidFill>
                    <a:srgbClr val="575757"/>
                  </a:solidFill>
                </a:rPr>
                <a:t>Sağlıksız, katkı maddeli ürünlerden </a:t>
              </a:r>
              <a:r>
                <a:rPr lang="tr-TR" sz="2000" dirty="0">
                  <a:solidFill>
                    <a:schemeClr val="tx1">
                      <a:lumMod val="65000"/>
                      <a:lumOff val="35000"/>
                    </a:schemeClr>
                  </a:solidFill>
                </a:rPr>
                <a:t>kaçınmaya çalışabilirsiniz.</a:t>
              </a:r>
            </a:p>
          </p:txBody>
        </p:sp>
        <p:pic>
          <p:nvPicPr>
            <p:cNvPr id="43" name="Resim 42"/>
            <p:cNvPicPr>
              <a:picLocks noChangeAspect="1"/>
            </p:cNvPicPr>
            <p:nvPr/>
          </p:nvPicPr>
          <p:blipFill>
            <a:blip r:embed="rId3"/>
            <a:stretch>
              <a:fillRect/>
            </a:stretch>
          </p:blipFill>
          <p:spPr>
            <a:xfrm>
              <a:off x="554927" y="1991580"/>
              <a:ext cx="191250" cy="180000"/>
            </a:xfrm>
            <a:prstGeom prst="rect">
              <a:avLst/>
            </a:prstGeom>
          </p:spPr>
        </p:pic>
      </p:grpSp>
      <p:grpSp>
        <p:nvGrpSpPr>
          <p:cNvPr id="44" name="Grup 43"/>
          <p:cNvGrpSpPr/>
          <p:nvPr/>
        </p:nvGrpSpPr>
        <p:grpSpPr>
          <a:xfrm>
            <a:off x="554927" y="3785487"/>
            <a:ext cx="7985066" cy="707886"/>
            <a:chOff x="554927" y="1881525"/>
            <a:chExt cx="7985066" cy="707886"/>
          </a:xfrm>
        </p:grpSpPr>
        <p:sp>
          <p:nvSpPr>
            <p:cNvPr id="45" name="Metin kutusu 44"/>
            <p:cNvSpPr txBox="1"/>
            <p:nvPr/>
          </p:nvSpPr>
          <p:spPr>
            <a:xfrm>
              <a:off x="746176" y="1881525"/>
              <a:ext cx="7793817" cy="707886"/>
            </a:xfrm>
            <a:prstGeom prst="rect">
              <a:avLst/>
            </a:prstGeom>
            <a:noFill/>
          </p:spPr>
          <p:txBody>
            <a:bodyPr wrap="square" rtlCol="0">
              <a:spAutoFit/>
            </a:bodyPr>
            <a:lstStyle/>
            <a:p>
              <a:r>
                <a:rPr lang="tr-TR" sz="2000" dirty="0">
                  <a:solidFill>
                    <a:srgbClr val="575757"/>
                  </a:solidFill>
                </a:rPr>
                <a:t>Yıkama işlemini, akan suyun altında mümkünse </a:t>
              </a:r>
            </a:p>
            <a:p>
              <a:r>
                <a:rPr lang="tr-TR" sz="2000" dirty="0">
                  <a:solidFill>
                    <a:srgbClr val="575757"/>
                  </a:solidFill>
                </a:rPr>
                <a:t>yiyeceği ovalayarak gerçekleştirin.</a:t>
              </a:r>
            </a:p>
          </p:txBody>
        </p:sp>
        <p:pic>
          <p:nvPicPr>
            <p:cNvPr id="46" name="Resim 45"/>
            <p:cNvPicPr>
              <a:picLocks noChangeAspect="1"/>
            </p:cNvPicPr>
            <p:nvPr/>
          </p:nvPicPr>
          <p:blipFill>
            <a:blip r:embed="rId3"/>
            <a:stretch>
              <a:fillRect/>
            </a:stretch>
          </p:blipFill>
          <p:spPr>
            <a:xfrm>
              <a:off x="554927" y="1991580"/>
              <a:ext cx="191250" cy="180000"/>
            </a:xfrm>
            <a:prstGeom prst="rect">
              <a:avLst/>
            </a:prstGeom>
          </p:spPr>
        </p:pic>
      </p:grpSp>
      <p:grpSp>
        <p:nvGrpSpPr>
          <p:cNvPr id="47" name="Grup 46"/>
          <p:cNvGrpSpPr/>
          <p:nvPr/>
        </p:nvGrpSpPr>
        <p:grpSpPr>
          <a:xfrm>
            <a:off x="554927" y="4482694"/>
            <a:ext cx="7985066" cy="400110"/>
            <a:chOff x="554927" y="1881525"/>
            <a:chExt cx="7985066" cy="400110"/>
          </a:xfrm>
        </p:grpSpPr>
        <p:sp>
          <p:nvSpPr>
            <p:cNvPr id="48" name="Metin kutusu 47"/>
            <p:cNvSpPr txBox="1"/>
            <p:nvPr/>
          </p:nvSpPr>
          <p:spPr>
            <a:xfrm>
              <a:off x="746176" y="1881525"/>
              <a:ext cx="7793817" cy="400110"/>
            </a:xfrm>
            <a:prstGeom prst="rect">
              <a:avLst/>
            </a:prstGeom>
            <a:noFill/>
          </p:spPr>
          <p:txBody>
            <a:bodyPr wrap="square" rtlCol="0">
              <a:spAutoFit/>
            </a:bodyPr>
            <a:lstStyle/>
            <a:p>
              <a:r>
                <a:rPr lang="tr-TR" sz="2000" dirty="0">
                  <a:solidFill>
                    <a:srgbClr val="575757"/>
                  </a:solidFill>
                </a:rPr>
                <a:t>A</a:t>
              </a:r>
              <a:r>
                <a:rPr lang="tr-TR" sz="2000" dirty="0" smtClean="0">
                  <a:solidFill>
                    <a:srgbClr val="575757"/>
                  </a:solidFill>
                </a:rPr>
                <a:t>çıkta </a:t>
              </a:r>
              <a:r>
                <a:rPr lang="tr-TR" sz="2000" dirty="0">
                  <a:solidFill>
                    <a:srgbClr val="575757"/>
                  </a:solidFill>
                </a:rPr>
                <a:t>satılan </a:t>
              </a:r>
              <a:r>
                <a:rPr lang="tr-TR" sz="2000" dirty="0" smtClean="0">
                  <a:solidFill>
                    <a:srgbClr val="575757"/>
                  </a:solidFill>
                </a:rPr>
                <a:t>yiyecekleri </a:t>
              </a:r>
              <a:r>
                <a:rPr lang="tr-TR" sz="2000" dirty="0">
                  <a:solidFill>
                    <a:schemeClr val="tx1">
                      <a:lumMod val="65000"/>
                      <a:lumOff val="35000"/>
                    </a:schemeClr>
                  </a:solidFill>
                </a:rPr>
                <a:t>almamaya gayret edin. </a:t>
              </a:r>
            </a:p>
          </p:txBody>
        </p:sp>
        <p:pic>
          <p:nvPicPr>
            <p:cNvPr id="49" name="Resim 48"/>
            <p:cNvPicPr>
              <a:picLocks noChangeAspect="1"/>
            </p:cNvPicPr>
            <p:nvPr/>
          </p:nvPicPr>
          <p:blipFill>
            <a:blip r:embed="rId3"/>
            <a:stretch>
              <a:fillRect/>
            </a:stretch>
          </p:blipFill>
          <p:spPr>
            <a:xfrm>
              <a:off x="554927" y="1991580"/>
              <a:ext cx="191250" cy="180000"/>
            </a:xfrm>
            <a:prstGeom prst="rect">
              <a:avLst/>
            </a:prstGeom>
          </p:spPr>
        </p:pic>
      </p:grpSp>
      <p:pic>
        <p:nvPicPr>
          <p:cNvPr id="2" name="Resim 1"/>
          <p:cNvPicPr>
            <a:picLocks noChangeAspect="1"/>
          </p:cNvPicPr>
          <p:nvPr/>
        </p:nvPicPr>
        <p:blipFill>
          <a:blip r:embed="rId4"/>
          <a:stretch>
            <a:fillRect/>
          </a:stretch>
        </p:blipFill>
        <p:spPr>
          <a:xfrm>
            <a:off x="8309711" y="1538259"/>
            <a:ext cx="3186000" cy="4138515"/>
          </a:xfrm>
          <a:prstGeom prst="rect">
            <a:avLst/>
          </a:prstGeom>
        </p:spPr>
      </p:pic>
      <p:sp>
        <p:nvSpPr>
          <p:cNvPr id="27" name="Metin kutusu 26">
            <a:extLst>
              <a:ext uri="{FF2B5EF4-FFF2-40B4-BE49-F238E27FC236}">
                <a16:creationId xmlns:a16="http://schemas.microsoft.com/office/drawing/2014/main" id="{876DE953-A5D3-2E44-A8FC-4DCB086D8546}"/>
              </a:ext>
            </a:extLst>
          </p:cNvPr>
          <p:cNvSpPr txBox="1"/>
          <p:nvPr/>
        </p:nvSpPr>
        <p:spPr>
          <a:xfrm>
            <a:off x="356650" y="481179"/>
            <a:ext cx="4148187" cy="1015663"/>
          </a:xfrm>
          <a:prstGeom prst="rect">
            <a:avLst/>
          </a:prstGeom>
          <a:noFill/>
        </p:spPr>
        <p:txBody>
          <a:bodyPr wrap="none" rtlCol="0">
            <a:spAutoFit/>
          </a:bodyPr>
          <a:lstStyle/>
          <a:p>
            <a:r>
              <a:rPr lang="tr-TR" sz="6000" b="1" dirty="0"/>
              <a:t>Güvenli gıda</a:t>
            </a:r>
          </a:p>
        </p:txBody>
      </p:sp>
    </p:spTree>
    <p:extLst>
      <p:ext uri="{BB962C8B-B14F-4D97-AF65-F5344CB8AC3E}">
        <p14:creationId xmlns:p14="http://schemas.microsoft.com/office/powerpoint/2010/main" val="415230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250"/>
                                        <p:tgtEl>
                                          <p:spTgt spid="3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250"/>
                                        <p:tgtEl>
                                          <p:spTgt spid="35"/>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250"/>
                                        <p:tgtEl>
                                          <p:spTgt spid="41"/>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250"/>
                                        <p:tgtEl>
                                          <p:spTgt spid="44"/>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250"/>
                                        <p:tgtEl>
                                          <p:spTgt spid="47"/>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250"/>
                                        <p:tgtEl>
                                          <p:spTgt spid="2"/>
                                        </p:tgtEl>
                                      </p:cBhvr>
                                    </p:animEffect>
                                  </p:childTnLst>
                                </p:cTn>
                              </p:par>
                            </p:childTnLst>
                          </p:cTn>
                        </p:par>
                        <p:par>
                          <p:cTn id="33" fill="hold">
                            <p:stCondLst>
                              <p:cond delay="1750"/>
                            </p:stCondLst>
                            <p:childTnLst>
                              <p:par>
                                <p:cTn id="34" presetID="10" presetClass="entr" presetSubtype="0" fill="hold" grpId="0"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B9C06AA9-156F-084A-A871-E0F7DEBEAD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0735" y="1411561"/>
            <a:ext cx="3840774" cy="4971875"/>
          </a:xfrm>
          <a:prstGeom prst="rect">
            <a:avLst/>
          </a:prstGeom>
        </p:spPr>
      </p:pic>
      <p:sp>
        <p:nvSpPr>
          <p:cNvPr id="5" name="Metin kutusu 4">
            <a:extLst>
              <a:ext uri="{FF2B5EF4-FFF2-40B4-BE49-F238E27FC236}">
                <a16:creationId xmlns:a16="http://schemas.microsoft.com/office/drawing/2014/main" id="{875A9597-2D0E-BC49-A0D0-FF476E18F576}"/>
              </a:ext>
            </a:extLst>
          </p:cNvPr>
          <p:cNvSpPr txBox="1"/>
          <p:nvPr/>
        </p:nvSpPr>
        <p:spPr>
          <a:xfrm>
            <a:off x="356650" y="481179"/>
            <a:ext cx="10653220" cy="1938992"/>
          </a:xfrm>
          <a:prstGeom prst="rect">
            <a:avLst/>
          </a:prstGeom>
          <a:noFill/>
          <a:ln>
            <a:noFill/>
          </a:ln>
        </p:spPr>
        <p:txBody>
          <a:bodyPr wrap="square" rtlCol="0">
            <a:spAutoFit/>
          </a:bodyPr>
          <a:lstStyle/>
          <a:p>
            <a:r>
              <a:rPr lang="tr-TR" sz="6000" b="1" dirty="0">
                <a:solidFill>
                  <a:srgbClr val="231F20"/>
                </a:solidFill>
              </a:rPr>
              <a:t>Sağlık okur yazarlığı denince </a:t>
            </a:r>
            <a:br>
              <a:rPr lang="tr-TR" sz="6000" b="1" dirty="0">
                <a:solidFill>
                  <a:srgbClr val="231F20"/>
                </a:solidFill>
              </a:rPr>
            </a:br>
            <a:r>
              <a:rPr lang="tr-TR" sz="6000" b="1" dirty="0">
                <a:solidFill>
                  <a:srgbClr val="231F20"/>
                </a:solidFill>
              </a:rPr>
              <a:t>aklınıza ne geliyor?</a:t>
            </a:r>
          </a:p>
        </p:txBody>
      </p:sp>
      <p:sp>
        <p:nvSpPr>
          <p:cNvPr id="6" name="Freeform 5">
            <a:extLst>
              <a:ext uri="{FF2B5EF4-FFF2-40B4-BE49-F238E27FC236}">
                <a16:creationId xmlns:a16="http://schemas.microsoft.com/office/drawing/2014/main" id="{A92FDDA6-68EF-DF46-AB26-7568F1A15474}"/>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7148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50"/>
                                        <p:tgtEl>
                                          <p:spTgt spid="4"/>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250" fill="hold"/>
                                        <p:tgtEl>
                                          <p:spTgt spid="6"/>
                                        </p:tgtEl>
                                        <p:attrNameLst>
                                          <p:attrName>ppt_x</p:attrName>
                                        </p:attrNameLst>
                                      </p:cBhvr>
                                      <p:tavLst>
                                        <p:tav tm="0">
                                          <p:val>
                                            <p:strVal val="0-#ppt_w/2"/>
                                          </p:val>
                                        </p:tav>
                                        <p:tav tm="100000">
                                          <p:val>
                                            <p:strVal val="#ppt_x"/>
                                          </p:val>
                                        </p:tav>
                                      </p:tavLst>
                                    </p:anim>
                                    <p:anim calcmode="lin" valueType="num">
                                      <p:cBhvr additive="base">
                                        <p:cTn id="16" dur="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101000" r="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464508"/>
            <a:ext cx="6295185" cy="1015663"/>
          </a:xfrm>
          <a:prstGeom prst="rect">
            <a:avLst/>
          </a:prstGeom>
          <a:noFill/>
        </p:spPr>
        <p:txBody>
          <a:bodyPr wrap="none" rtlCol="0">
            <a:spAutoFit/>
          </a:bodyPr>
          <a:lstStyle/>
          <a:p>
            <a:r>
              <a:rPr lang="tr-TR" sz="6000" b="1" dirty="0"/>
              <a:t>Sağlık okuryazarlığı</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Metin kutusu 15"/>
          <p:cNvSpPr txBox="1"/>
          <p:nvPr/>
        </p:nvSpPr>
        <p:spPr>
          <a:xfrm>
            <a:off x="746177" y="1861031"/>
            <a:ext cx="2291461" cy="400110"/>
          </a:xfrm>
          <a:prstGeom prst="rect">
            <a:avLst/>
          </a:prstGeom>
          <a:noFill/>
        </p:spPr>
        <p:txBody>
          <a:bodyPr wrap="none" rtlCol="0">
            <a:spAutoFit/>
          </a:bodyPr>
          <a:lstStyle/>
          <a:p>
            <a:r>
              <a:rPr lang="tr-TR" sz="2000" b="1" dirty="0">
                <a:solidFill>
                  <a:srgbClr val="575757"/>
                </a:solidFill>
              </a:rPr>
              <a:t>Sağlık okuryazarlığı;</a:t>
            </a:r>
          </a:p>
        </p:txBody>
      </p:sp>
      <p:grpSp>
        <p:nvGrpSpPr>
          <p:cNvPr id="25" name="Grup 24"/>
          <p:cNvGrpSpPr/>
          <p:nvPr/>
        </p:nvGrpSpPr>
        <p:grpSpPr>
          <a:xfrm>
            <a:off x="555722" y="2295447"/>
            <a:ext cx="4414201" cy="400110"/>
            <a:chOff x="554927" y="1881525"/>
            <a:chExt cx="4414201" cy="400110"/>
          </a:xfrm>
        </p:grpSpPr>
        <p:sp>
          <p:nvSpPr>
            <p:cNvPr id="26" name="Metin kutusu 25"/>
            <p:cNvSpPr txBox="1"/>
            <p:nvPr/>
          </p:nvSpPr>
          <p:spPr>
            <a:xfrm>
              <a:off x="746177" y="1881525"/>
              <a:ext cx="4222951" cy="400110"/>
            </a:xfrm>
            <a:prstGeom prst="rect">
              <a:avLst/>
            </a:prstGeom>
            <a:noFill/>
          </p:spPr>
          <p:txBody>
            <a:bodyPr wrap="none" rtlCol="0">
              <a:spAutoFit/>
            </a:bodyPr>
            <a:lstStyle/>
            <a:p>
              <a:r>
                <a:rPr lang="tr-TR" sz="2000" dirty="0">
                  <a:solidFill>
                    <a:srgbClr val="575757"/>
                  </a:solidFill>
                </a:rPr>
                <a:t>Sağlıklı yaşam yılını ve kalitesini arttırır.</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0" name="Grup 29"/>
          <p:cNvGrpSpPr/>
          <p:nvPr/>
        </p:nvGrpSpPr>
        <p:grpSpPr>
          <a:xfrm>
            <a:off x="561210" y="2741781"/>
            <a:ext cx="5699938" cy="707886"/>
            <a:chOff x="554927" y="1881525"/>
            <a:chExt cx="5699938" cy="707886"/>
          </a:xfrm>
        </p:grpSpPr>
        <p:sp>
          <p:nvSpPr>
            <p:cNvPr id="31" name="Metin kutusu 30"/>
            <p:cNvSpPr txBox="1"/>
            <p:nvPr/>
          </p:nvSpPr>
          <p:spPr>
            <a:xfrm>
              <a:off x="746177" y="1881525"/>
              <a:ext cx="5508688" cy="707886"/>
            </a:xfrm>
            <a:prstGeom prst="rect">
              <a:avLst/>
            </a:prstGeom>
            <a:noFill/>
          </p:spPr>
          <p:txBody>
            <a:bodyPr wrap="none" rtlCol="0">
              <a:spAutoFit/>
            </a:bodyPr>
            <a:lstStyle/>
            <a:p>
              <a:r>
                <a:rPr lang="tr-TR" sz="2000" dirty="0">
                  <a:solidFill>
                    <a:srgbClr val="575757"/>
                  </a:solidFill>
                </a:rPr>
                <a:t>Bireye kendi sağlığıyla ilgili kararlara katılımda daha</a:t>
              </a:r>
            </a:p>
            <a:p>
              <a:r>
                <a:rPr lang="tr-TR" sz="2000" dirty="0">
                  <a:solidFill>
                    <a:srgbClr val="575757"/>
                  </a:solidFill>
                </a:rPr>
                <a:t>fazla aktif rol alma imkânı verir.</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50961" y="3499743"/>
            <a:ext cx="5529186" cy="707886"/>
            <a:chOff x="554927" y="1881525"/>
            <a:chExt cx="5529186" cy="707886"/>
          </a:xfrm>
        </p:grpSpPr>
        <p:sp>
          <p:nvSpPr>
            <p:cNvPr id="34" name="Metin kutusu 33"/>
            <p:cNvSpPr txBox="1"/>
            <p:nvPr/>
          </p:nvSpPr>
          <p:spPr>
            <a:xfrm>
              <a:off x="746177" y="1881525"/>
              <a:ext cx="5337936" cy="707886"/>
            </a:xfrm>
            <a:prstGeom prst="rect">
              <a:avLst/>
            </a:prstGeom>
            <a:noFill/>
          </p:spPr>
          <p:txBody>
            <a:bodyPr wrap="none" rtlCol="0">
              <a:spAutoFit/>
            </a:bodyPr>
            <a:lstStyle/>
            <a:p>
              <a:r>
                <a:rPr lang="tr-TR" sz="2000" dirty="0">
                  <a:solidFill>
                    <a:srgbClr val="575757"/>
                  </a:solidFill>
                </a:rPr>
                <a:t>Bireylerin doğru bilgi ve hizmete ulaşmasını, daha</a:t>
              </a:r>
            </a:p>
            <a:p>
              <a:r>
                <a:rPr lang="tr-TR" sz="2000" dirty="0">
                  <a:solidFill>
                    <a:srgbClr val="575757"/>
                  </a:solidFill>
                </a:rPr>
                <a:t>kaliteli sağlık hizmetinden yararlanmasını sağlar.</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50961" y="4249409"/>
            <a:ext cx="4943064" cy="707886"/>
            <a:chOff x="554927" y="1881525"/>
            <a:chExt cx="4943064" cy="707886"/>
          </a:xfrm>
        </p:grpSpPr>
        <p:sp>
          <p:nvSpPr>
            <p:cNvPr id="40" name="Metin kutusu 39"/>
            <p:cNvSpPr txBox="1"/>
            <p:nvPr/>
          </p:nvSpPr>
          <p:spPr>
            <a:xfrm>
              <a:off x="746177" y="1881525"/>
              <a:ext cx="4751814" cy="707886"/>
            </a:xfrm>
            <a:prstGeom prst="rect">
              <a:avLst/>
            </a:prstGeom>
            <a:noFill/>
          </p:spPr>
          <p:txBody>
            <a:bodyPr wrap="none" rtlCol="0">
              <a:spAutoFit/>
            </a:bodyPr>
            <a:lstStyle/>
            <a:p>
              <a:r>
                <a:rPr lang="tr-TR" sz="2000" dirty="0">
                  <a:solidFill>
                    <a:srgbClr val="575757"/>
                  </a:solidFill>
                </a:rPr>
                <a:t>Sunulan sağlık hizmetini doğru kullanabilme</a:t>
              </a:r>
            </a:p>
            <a:p>
              <a:r>
                <a:rPr lang="tr-TR" sz="2000" dirty="0">
                  <a:solidFill>
                    <a:srgbClr val="575757"/>
                  </a:solidFill>
                </a:rPr>
                <a:t>yeteneği kazandırır.</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sp>
        <p:nvSpPr>
          <p:cNvPr id="36" name="Metin kutusu 35">
            <a:extLst>
              <a:ext uri="{FF2B5EF4-FFF2-40B4-BE49-F238E27FC236}">
                <a16:creationId xmlns:a16="http://schemas.microsoft.com/office/drawing/2014/main" id="{224395F9-9FAE-6A44-BB5A-62796783011F}"/>
              </a:ext>
            </a:extLst>
          </p:cNvPr>
          <p:cNvSpPr txBox="1"/>
          <p:nvPr/>
        </p:nvSpPr>
        <p:spPr>
          <a:xfrm>
            <a:off x="11495712" y="5855671"/>
            <a:ext cx="495649" cy="461665"/>
          </a:xfrm>
          <a:prstGeom prst="rect">
            <a:avLst/>
          </a:prstGeom>
          <a:noFill/>
        </p:spPr>
        <p:txBody>
          <a:bodyPr wrap="none" rtlCol="0">
            <a:spAutoFit/>
          </a:bodyPr>
          <a:lstStyle/>
          <a:p>
            <a:pPr algn="r"/>
            <a:fld id="{2995EC09-D15D-4044-A280-A8BAEAABD4E9}" type="slidenum">
              <a:rPr lang="tr-TR" sz="2400" b="1" smtClean="0">
                <a:solidFill>
                  <a:srgbClr val="DADADA"/>
                </a:solidFill>
              </a:rPr>
              <a:t>22</a:t>
            </a:fld>
            <a:endParaRPr lang="tr-TR" sz="2400" b="1" dirty="0">
              <a:solidFill>
                <a:srgbClr val="DADADA"/>
              </a:solidFill>
            </a:endParaRPr>
          </a:p>
        </p:txBody>
      </p:sp>
      <p:sp>
        <p:nvSpPr>
          <p:cNvPr id="37" name="Rectangle 13">
            <a:extLst>
              <a:ext uri="{FF2B5EF4-FFF2-40B4-BE49-F238E27FC236}">
                <a16:creationId xmlns:a16="http://schemas.microsoft.com/office/drawing/2014/main" id="{A02E3622-54EB-FE49-B7CA-19119409665A}"/>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Tree>
    <p:extLst>
      <p:ext uri="{BB962C8B-B14F-4D97-AF65-F5344CB8AC3E}">
        <p14:creationId xmlns:p14="http://schemas.microsoft.com/office/powerpoint/2010/main" val="185394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50"/>
                                        <p:tgtEl>
                                          <p:spTgt spid="25"/>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250"/>
                                        <p:tgtEl>
                                          <p:spTgt spid="30"/>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250"/>
                                        <p:tgtEl>
                                          <p:spTgt spid="33"/>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2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14000" b="-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408147" cy="1569660"/>
          </a:xfrm>
          <a:prstGeom prst="rect">
            <a:avLst/>
          </a:prstGeom>
          <a:noFill/>
        </p:spPr>
        <p:txBody>
          <a:bodyPr wrap="none" rtlCol="0">
            <a:spAutoFit/>
          </a:bodyPr>
          <a:lstStyle/>
          <a:p>
            <a:r>
              <a:rPr lang="tr-TR" sz="4800" b="1" dirty="0"/>
              <a:t>Sağlık okuryazarı</a:t>
            </a:r>
          </a:p>
          <a:p>
            <a:r>
              <a:rPr lang="tr-TR" sz="4800" b="1" dirty="0"/>
              <a:t>bir ebeveyn olarak...</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457751" y="2668264"/>
            <a:ext cx="7653229" cy="400110"/>
            <a:chOff x="554927" y="1881525"/>
            <a:chExt cx="7653229" cy="400110"/>
          </a:xfrm>
        </p:grpSpPr>
        <p:sp>
          <p:nvSpPr>
            <p:cNvPr id="26" name="Metin kutusu 25"/>
            <p:cNvSpPr txBox="1"/>
            <p:nvPr/>
          </p:nvSpPr>
          <p:spPr>
            <a:xfrm>
              <a:off x="746177" y="1881525"/>
              <a:ext cx="7461979" cy="400110"/>
            </a:xfrm>
            <a:prstGeom prst="rect">
              <a:avLst/>
            </a:prstGeom>
            <a:noFill/>
          </p:spPr>
          <p:txBody>
            <a:bodyPr wrap="none" rtlCol="0">
              <a:spAutoFit/>
            </a:bodyPr>
            <a:lstStyle/>
            <a:p>
              <a:r>
                <a:rPr lang="tr-TR" sz="2000" dirty="0">
                  <a:solidFill>
                    <a:srgbClr val="575757"/>
                  </a:solidFill>
                </a:rPr>
                <a:t>Çocuğunuz hasta olmasa da düzenli aralıklarla sağlığını kontrol ettirin. </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457751" y="3518446"/>
            <a:ext cx="7086023" cy="1015663"/>
            <a:chOff x="554927" y="1881525"/>
            <a:chExt cx="7086023" cy="1015663"/>
          </a:xfrm>
        </p:grpSpPr>
        <p:sp>
          <p:nvSpPr>
            <p:cNvPr id="37" name="Metin kutusu 36"/>
            <p:cNvSpPr txBox="1"/>
            <p:nvPr/>
          </p:nvSpPr>
          <p:spPr>
            <a:xfrm>
              <a:off x="746177" y="1881525"/>
              <a:ext cx="6894773" cy="1015663"/>
            </a:xfrm>
            <a:prstGeom prst="rect">
              <a:avLst/>
            </a:prstGeom>
            <a:noFill/>
          </p:spPr>
          <p:txBody>
            <a:bodyPr wrap="none" rtlCol="0">
              <a:spAutoFit/>
            </a:bodyPr>
            <a:lstStyle/>
            <a:p>
              <a:r>
                <a:rPr lang="tr-TR" sz="2000" dirty="0">
                  <a:solidFill>
                    <a:srgbClr val="575757"/>
                  </a:solidFill>
                </a:rPr>
                <a:t>Sağlıklı olmak ve sağlıklı kalmak, hastalandıktan sonra iyileşmeye</a:t>
              </a:r>
            </a:p>
            <a:p>
              <a:r>
                <a:rPr lang="tr-TR" sz="2000" dirty="0">
                  <a:solidFill>
                    <a:srgbClr val="575757"/>
                  </a:solidFill>
                </a:rPr>
                <a:t>çalışmaktan daha kolay ve daha az yıpratıcıdır. Önceden tedbir</a:t>
              </a:r>
            </a:p>
            <a:p>
              <a:r>
                <a:rPr lang="tr-TR" sz="2000" dirty="0">
                  <a:solidFill>
                    <a:srgbClr val="575757"/>
                  </a:solidFill>
                </a:rPr>
                <a:t>almak, olası riskleri ortadan kaldırmak gerekir.</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sp>
        <p:nvSpPr>
          <p:cNvPr id="19" name="Metin kutusu 18">
            <a:extLst>
              <a:ext uri="{FF2B5EF4-FFF2-40B4-BE49-F238E27FC236}">
                <a16:creationId xmlns:a16="http://schemas.microsoft.com/office/drawing/2014/main" id="{02ACC76D-1DB8-B74F-ADA1-06F24D4DBB45}"/>
              </a:ext>
            </a:extLst>
          </p:cNvPr>
          <p:cNvSpPr txBox="1"/>
          <p:nvPr/>
        </p:nvSpPr>
        <p:spPr>
          <a:xfrm>
            <a:off x="11495712" y="5855671"/>
            <a:ext cx="495649" cy="461665"/>
          </a:xfrm>
          <a:prstGeom prst="rect">
            <a:avLst/>
          </a:prstGeom>
          <a:noFill/>
        </p:spPr>
        <p:txBody>
          <a:bodyPr wrap="none" rtlCol="0">
            <a:spAutoFit/>
          </a:bodyPr>
          <a:lstStyle/>
          <a:p>
            <a:pPr algn="r"/>
            <a:fld id="{2995EC09-D15D-4044-A280-A8BAEAABD4E9}" type="slidenum">
              <a:rPr lang="tr-TR" sz="2400" b="1" smtClean="0">
                <a:solidFill>
                  <a:srgbClr val="DADADA"/>
                </a:solidFill>
              </a:rPr>
              <a:t>23</a:t>
            </a:fld>
            <a:endParaRPr lang="tr-TR" sz="2400" b="1" dirty="0">
              <a:solidFill>
                <a:srgbClr val="DADADA"/>
              </a:solidFill>
            </a:endParaRPr>
          </a:p>
        </p:txBody>
      </p:sp>
      <p:sp>
        <p:nvSpPr>
          <p:cNvPr id="20" name="Rectangle 13">
            <a:extLst>
              <a:ext uri="{FF2B5EF4-FFF2-40B4-BE49-F238E27FC236}">
                <a16:creationId xmlns:a16="http://schemas.microsoft.com/office/drawing/2014/main" id="{4FCD93F4-C7C7-0745-9F23-E017E94FCF36}"/>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Tree>
    <p:extLst>
      <p:ext uri="{BB962C8B-B14F-4D97-AF65-F5344CB8AC3E}">
        <p14:creationId xmlns:p14="http://schemas.microsoft.com/office/powerpoint/2010/main" val="46319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50"/>
                                        <p:tgtEl>
                                          <p:spTgt spid="25"/>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14000" b="-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408147" cy="1569660"/>
          </a:xfrm>
          <a:prstGeom prst="rect">
            <a:avLst/>
          </a:prstGeom>
          <a:noFill/>
        </p:spPr>
        <p:txBody>
          <a:bodyPr wrap="none" rtlCol="0">
            <a:spAutoFit/>
          </a:bodyPr>
          <a:lstStyle/>
          <a:p>
            <a:r>
              <a:rPr lang="tr-TR" sz="4800" b="1" dirty="0"/>
              <a:t>Sağlık okuryazarı</a:t>
            </a:r>
          </a:p>
          <a:p>
            <a:r>
              <a:rPr lang="tr-TR" sz="4800" b="1" dirty="0"/>
              <a:t>bir ebeveyn olarak...</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04473" y="2208697"/>
            <a:ext cx="8490400" cy="1015663"/>
            <a:chOff x="554927" y="1881525"/>
            <a:chExt cx="8490400" cy="1015663"/>
          </a:xfrm>
        </p:grpSpPr>
        <p:sp>
          <p:nvSpPr>
            <p:cNvPr id="26" name="Metin kutusu 25"/>
            <p:cNvSpPr txBox="1"/>
            <p:nvPr/>
          </p:nvSpPr>
          <p:spPr>
            <a:xfrm>
              <a:off x="746177" y="1881525"/>
              <a:ext cx="8299150" cy="1015663"/>
            </a:xfrm>
            <a:prstGeom prst="rect">
              <a:avLst/>
            </a:prstGeom>
            <a:noFill/>
          </p:spPr>
          <p:txBody>
            <a:bodyPr wrap="square" rtlCol="0">
              <a:spAutoFit/>
            </a:bodyPr>
            <a:lstStyle/>
            <a:p>
              <a:r>
                <a:rPr lang="tr-TR" sz="2000" dirty="0">
                  <a:solidFill>
                    <a:srgbClr val="575757"/>
                  </a:solidFill>
                </a:rPr>
                <a:t>Gerekli durumlarda hem kendiniz aşılanın, hem de çocuğunuzun</a:t>
              </a:r>
            </a:p>
            <a:p>
              <a:r>
                <a:rPr lang="tr-TR" sz="2000" dirty="0">
                  <a:solidFill>
                    <a:srgbClr val="575757"/>
                  </a:solidFill>
                </a:rPr>
                <a:t>aşılarını ihmal etmeyin. Bebeklik ve çocukluk dönemi aşıları,</a:t>
              </a:r>
            </a:p>
            <a:p>
              <a:r>
                <a:rPr lang="tr-TR" sz="2000" dirty="0">
                  <a:solidFill>
                    <a:srgbClr val="575757"/>
                  </a:solidFill>
                </a:rPr>
                <a:t>çocuğunuzun sağlığı için hayati öneme sahiptir.</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5722" y="3437020"/>
            <a:ext cx="7724212" cy="1323439"/>
            <a:chOff x="554927" y="1881525"/>
            <a:chExt cx="7724212" cy="1323439"/>
          </a:xfrm>
        </p:grpSpPr>
        <p:sp>
          <p:nvSpPr>
            <p:cNvPr id="37" name="Metin kutusu 36"/>
            <p:cNvSpPr txBox="1"/>
            <p:nvPr/>
          </p:nvSpPr>
          <p:spPr>
            <a:xfrm>
              <a:off x="746177" y="1881525"/>
              <a:ext cx="7532962" cy="1323439"/>
            </a:xfrm>
            <a:prstGeom prst="rect">
              <a:avLst/>
            </a:prstGeom>
            <a:noFill/>
          </p:spPr>
          <p:txBody>
            <a:bodyPr wrap="square" rtlCol="0">
              <a:spAutoFit/>
            </a:bodyPr>
            <a:lstStyle/>
            <a:p>
              <a:r>
                <a:rPr lang="tr-TR" sz="2000" dirty="0">
                  <a:solidFill>
                    <a:srgbClr val="575757"/>
                  </a:solidFill>
                </a:rPr>
                <a:t>Hastalanmaya başlarken, vücudumuz belirtiler göstermeye</a:t>
              </a:r>
            </a:p>
            <a:p>
              <a:r>
                <a:rPr lang="tr-TR" sz="2000" dirty="0">
                  <a:solidFill>
                    <a:srgbClr val="575757"/>
                  </a:solidFill>
                </a:rPr>
                <a:t>başlar. Uyku düzenimiz değişir, halsizlik, iştah değişiklikleri vb.</a:t>
              </a:r>
            </a:p>
            <a:p>
              <a:r>
                <a:rPr lang="tr-TR" sz="2000" dirty="0">
                  <a:solidFill>
                    <a:srgbClr val="575757"/>
                  </a:solidFill>
                </a:rPr>
                <a:t>olur. Çocuğunuzda bu belirtileri görürseniz, gecikmeden hekime başvurun ve tavsiyelerine uyun. </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sp>
        <p:nvSpPr>
          <p:cNvPr id="20" name="Metin kutusu 19">
            <a:extLst>
              <a:ext uri="{FF2B5EF4-FFF2-40B4-BE49-F238E27FC236}">
                <a16:creationId xmlns:a16="http://schemas.microsoft.com/office/drawing/2014/main" id="{ED5C0221-AC81-7948-9DCB-A3795EB0A84D}"/>
              </a:ext>
            </a:extLst>
          </p:cNvPr>
          <p:cNvSpPr txBox="1"/>
          <p:nvPr/>
        </p:nvSpPr>
        <p:spPr>
          <a:xfrm>
            <a:off x="11495712" y="5855671"/>
            <a:ext cx="495649" cy="461665"/>
          </a:xfrm>
          <a:prstGeom prst="rect">
            <a:avLst/>
          </a:prstGeom>
          <a:noFill/>
        </p:spPr>
        <p:txBody>
          <a:bodyPr wrap="none" rtlCol="0">
            <a:spAutoFit/>
          </a:bodyPr>
          <a:lstStyle/>
          <a:p>
            <a:pPr algn="r"/>
            <a:fld id="{2995EC09-D15D-4044-A280-A8BAEAABD4E9}" type="slidenum">
              <a:rPr lang="tr-TR" sz="2400" b="1" smtClean="0">
                <a:solidFill>
                  <a:srgbClr val="DADADA"/>
                </a:solidFill>
              </a:rPr>
              <a:t>24</a:t>
            </a:fld>
            <a:endParaRPr lang="tr-TR" sz="2400" b="1" dirty="0">
              <a:solidFill>
                <a:srgbClr val="DADADA"/>
              </a:solidFill>
            </a:endParaRPr>
          </a:p>
        </p:txBody>
      </p:sp>
      <p:sp>
        <p:nvSpPr>
          <p:cNvPr id="21" name="Rectangle 13">
            <a:extLst>
              <a:ext uri="{FF2B5EF4-FFF2-40B4-BE49-F238E27FC236}">
                <a16:creationId xmlns:a16="http://schemas.microsoft.com/office/drawing/2014/main" id="{E44378C8-B760-3440-807F-F8FB29A7D256}"/>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Tree>
    <p:extLst>
      <p:ext uri="{BB962C8B-B14F-4D97-AF65-F5344CB8AC3E}">
        <p14:creationId xmlns:p14="http://schemas.microsoft.com/office/powerpoint/2010/main" val="9082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par>
                                <p:cTn id="13" presetID="2" presetClass="entr" presetSubtype="2" fill="hold" grpId="0" nodeType="withEffect">
                                  <p:stCondLst>
                                    <p:cond delay="25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250" fill="hold"/>
                                        <p:tgtEl>
                                          <p:spTgt spid="28"/>
                                        </p:tgtEl>
                                        <p:attrNameLst>
                                          <p:attrName>ppt_x</p:attrName>
                                        </p:attrNameLst>
                                      </p:cBhvr>
                                      <p:tavLst>
                                        <p:tav tm="0">
                                          <p:val>
                                            <p:strVal val="1+#ppt_w/2"/>
                                          </p:val>
                                        </p:tav>
                                        <p:tav tm="100000">
                                          <p:val>
                                            <p:strVal val="#ppt_x"/>
                                          </p:val>
                                        </p:tav>
                                      </p:tavLst>
                                    </p:anim>
                                    <p:anim calcmode="lin" valueType="num">
                                      <p:cBhvr additive="base">
                                        <p:cTn id="16" dur="250" fill="hold"/>
                                        <p:tgtEl>
                                          <p:spTgt spid="28"/>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250"/>
                                        <p:tgtEl>
                                          <p:spTgt spid="25"/>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250"/>
                                        <p:tgtEl>
                                          <p:spTgt spid="36"/>
                                        </p:tgtEl>
                                      </p:cBhvr>
                                    </p:animEffect>
                                  </p:childTnLst>
                                </p:cTn>
                              </p:par>
                            </p:childTnLst>
                          </p:cTn>
                        </p:par>
                        <p:par>
                          <p:cTn id="25" fill="hold">
                            <p:stCondLst>
                              <p:cond delay="1250"/>
                            </p:stCondLst>
                            <p:childTnLst>
                              <p:par>
                                <p:cTn id="26" presetID="2" presetClass="entr" presetSubtype="2"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250" fill="hold"/>
                                        <p:tgtEl>
                                          <p:spTgt spid="19"/>
                                        </p:tgtEl>
                                        <p:attrNameLst>
                                          <p:attrName>ppt_x</p:attrName>
                                        </p:attrNameLst>
                                      </p:cBhvr>
                                      <p:tavLst>
                                        <p:tav tm="0">
                                          <p:val>
                                            <p:strVal val="1+#ppt_w/2"/>
                                          </p:val>
                                        </p:tav>
                                        <p:tav tm="100000">
                                          <p:val>
                                            <p:strVal val="#ppt_x"/>
                                          </p:val>
                                        </p:tav>
                                      </p:tavLst>
                                    </p:anim>
                                    <p:anim calcmode="lin" valueType="num">
                                      <p:cBhvr additive="base">
                                        <p:cTn id="29" dur="2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 grpId="0" animBg="1"/>
      <p:bldP spid="14" grpId="0"/>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14000" b="-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408147" cy="1569660"/>
          </a:xfrm>
          <a:prstGeom prst="rect">
            <a:avLst/>
          </a:prstGeom>
          <a:noFill/>
        </p:spPr>
        <p:txBody>
          <a:bodyPr wrap="none" rtlCol="0">
            <a:spAutoFit/>
          </a:bodyPr>
          <a:lstStyle/>
          <a:p>
            <a:r>
              <a:rPr lang="tr-TR" sz="4800" b="1" dirty="0"/>
              <a:t>Sağlık okuryazarı</a:t>
            </a:r>
          </a:p>
          <a:p>
            <a:r>
              <a:rPr lang="tr-TR" sz="4800" b="1" dirty="0"/>
              <a:t>bir ebeveyn olarak...</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5722" y="2024644"/>
            <a:ext cx="8490400" cy="1323439"/>
            <a:chOff x="554927" y="1881525"/>
            <a:chExt cx="8490400" cy="1323439"/>
          </a:xfrm>
        </p:grpSpPr>
        <p:sp>
          <p:nvSpPr>
            <p:cNvPr id="26" name="Metin kutusu 25"/>
            <p:cNvSpPr txBox="1"/>
            <p:nvPr/>
          </p:nvSpPr>
          <p:spPr>
            <a:xfrm>
              <a:off x="746177" y="1881525"/>
              <a:ext cx="8299150" cy="1323439"/>
            </a:xfrm>
            <a:prstGeom prst="rect">
              <a:avLst/>
            </a:prstGeom>
            <a:noFill/>
          </p:spPr>
          <p:txBody>
            <a:bodyPr wrap="square" rtlCol="0">
              <a:spAutoFit/>
            </a:bodyPr>
            <a:lstStyle/>
            <a:p>
              <a:r>
                <a:rPr lang="tr-TR" sz="2000" dirty="0">
                  <a:solidFill>
                    <a:srgbClr val="575757"/>
                  </a:solidFill>
                </a:rPr>
                <a:t>Aile hekiminizle tanışmaya, onunla irtibat halinde olmaya, </a:t>
              </a:r>
            </a:p>
            <a:p>
              <a:r>
                <a:rPr lang="tr-TR" sz="2000" dirty="0">
                  <a:solidFill>
                    <a:srgbClr val="575757"/>
                  </a:solidFill>
                </a:rPr>
                <a:t>onun aile sağlığı için verdiği yönlendirmelerini takip </a:t>
              </a:r>
            </a:p>
            <a:p>
              <a:r>
                <a:rPr lang="tr-TR" sz="2000" dirty="0">
                  <a:solidFill>
                    <a:srgbClr val="575757"/>
                  </a:solidFill>
                </a:rPr>
                <a:t>etmeye ve düzenli sağlık kontrollerinizi yaptırmaya </a:t>
              </a:r>
            </a:p>
            <a:p>
              <a:r>
                <a:rPr lang="tr-TR" sz="2000" dirty="0">
                  <a:solidFill>
                    <a:srgbClr val="575757"/>
                  </a:solidFill>
                </a:rPr>
                <a:t>özen gösterin. </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5722" y="3437020"/>
            <a:ext cx="7724212" cy="1323439"/>
            <a:chOff x="554927" y="1881525"/>
            <a:chExt cx="7724212" cy="1323439"/>
          </a:xfrm>
        </p:grpSpPr>
        <p:sp>
          <p:nvSpPr>
            <p:cNvPr id="37" name="Metin kutusu 36"/>
            <p:cNvSpPr txBox="1"/>
            <p:nvPr/>
          </p:nvSpPr>
          <p:spPr>
            <a:xfrm>
              <a:off x="746177" y="1881525"/>
              <a:ext cx="7532962" cy="1323439"/>
            </a:xfrm>
            <a:prstGeom prst="rect">
              <a:avLst/>
            </a:prstGeom>
            <a:noFill/>
          </p:spPr>
          <p:txBody>
            <a:bodyPr wrap="square" rtlCol="0">
              <a:spAutoFit/>
            </a:bodyPr>
            <a:lstStyle/>
            <a:p>
              <a:r>
                <a:rPr lang="tr-TR" sz="2000" dirty="0">
                  <a:solidFill>
                    <a:srgbClr val="575757"/>
                  </a:solidFill>
                </a:rPr>
                <a:t>Çocuğunuzun psikolojik desteğe ihtiyacı olduğunu </a:t>
              </a:r>
            </a:p>
            <a:p>
              <a:r>
                <a:rPr lang="tr-TR" sz="2000" dirty="0">
                  <a:solidFill>
                    <a:srgbClr val="575757"/>
                  </a:solidFill>
                </a:rPr>
                <a:t>düşünüyorsanız bunu geciktirmeyin. Okul rehberlik </a:t>
              </a:r>
            </a:p>
            <a:p>
              <a:r>
                <a:rPr lang="tr-TR" sz="2000" dirty="0">
                  <a:solidFill>
                    <a:srgbClr val="575757"/>
                  </a:solidFill>
                </a:rPr>
                <a:t>servisine ya da aile hekiminize danışarak hastanelerin </a:t>
              </a:r>
            </a:p>
            <a:p>
              <a:r>
                <a:rPr lang="tr-TR" sz="2000" dirty="0">
                  <a:solidFill>
                    <a:srgbClr val="575757"/>
                  </a:solidFill>
                </a:rPr>
                <a:t>ilgili servislerinden destek alabilirsiniz. </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sp>
        <p:nvSpPr>
          <p:cNvPr id="20" name="Metin kutusu 19">
            <a:extLst>
              <a:ext uri="{FF2B5EF4-FFF2-40B4-BE49-F238E27FC236}">
                <a16:creationId xmlns:a16="http://schemas.microsoft.com/office/drawing/2014/main" id="{2CC95E40-9922-5F44-9294-26C316DAABA7}"/>
              </a:ext>
            </a:extLst>
          </p:cNvPr>
          <p:cNvSpPr txBox="1"/>
          <p:nvPr/>
        </p:nvSpPr>
        <p:spPr>
          <a:xfrm>
            <a:off x="11495712" y="5855671"/>
            <a:ext cx="495649" cy="461665"/>
          </a:xfrm>
          <a:prstGeom prst="rect">
            <a:avLst/>
          </a:prstGeom>
          <a:noFill/>
        </p:spPr>
        <p:txBody>
          <a:bodyPr wrap="none" rtlCol="0">
            <a:spAutoFit/>
          </a:bodyPr>
          <a:lstStyle/>
          <a:p>
            <a:pPr algn="r"/>
            <a:fld id="{2995EC09-D15D-4044-A280-A8BAEAABD4E9}" type="slidenum">
              <a:rPr lang="tr-TR" sz="2400" b="1" smtClean="0">
                <a:solidFill>
                  <a:srgbClr val="DADADA"/>
                </a:solidFill>
              </a:rPr>
              <a:t>25</a:t>
            </a:fld>
            <a:endParaRPr lang="tr-TR" sz="2400" b="1" dirty="0">
              <a:solidFill>
                <a:srgbClr val="DADADA"/>
              </a:solidFill>
            </a:endParaRPr>
          </a:p>
        </p:txBody>
      </p:sp>
      <p:sp>
        <p:nvSpPr>
          <p:cNvPr id="21" name="Rectangle 13">
            <a:extLst>
              <a:ext uri="{FF2B5EF4-FFF2-40B4-BE49-F238E27FC236}">
                <a16:creationId xmlns:a16="http://schemas.microsoft.com/office/drawing/2014/main" id="{A1C161BC-F84F-AF49-AED1-E9028B8EEE46}"/>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Tree>
    <p:extLst>
      <p:ext uri="{BB962C8B-B14F-4D97-AF65-F5344CB8AC3E}">
        <p14:creationId xmlns:p14="http://schemas.microsoft.com/office/powerpoint/2010/main" val="332006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par>
                                <p:cTn id="13" presetID="2" presetClass="entr" presetSubtype="2" fill="hold" grpId="0" nodeType="withEffect">
                                  <p:stCondLst>
                                    <p:cond delay="25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250" fill="hold"/>
                                        <p:tgtEl>
                                          <p:spTgt spid="28"/>
                                        </p:tgtEl>
                                        <p:attrNameLst>
                                          <p:attrName>ppt_x</p:attrName>
                                        </p:attrNameLst>
                                      </p:cBhvr>
                                      <p:tavLst>
                                        <p:tav tm="0">
                                          <p:val>
                                            <p:strVal val="1+#ppt_w/2"/>
                                          </p:val>
                                        </p:tav>
                                        <p:tav tm="100000">
                                          <p:val>
                                            <p:strVal val="#ppt_x"/>
                                          </p:val>
                                        </p:tav>
                                      </p:tavLst>
                                    </p:anim>
                                    <p:anim calcmode="lin" valueType="num">
                                      <p:cBhvr additive="base">
                                        <p:cTn id="16" dur="250" fill="hold"/>
                                        <p:tgtEl>
                                          <p:spTgt spid="28"/>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250"/>
                                        <p:tgtEl>
                                          <p:spTgt spid="25"/>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250"/>
                                        <p:tgtEl>
                                          <p:spTgt spid="36"/>
                                        </p:tgtEl>
                                      </p:cBhvr>
                                    </p:animEffect>
                                  </p:childTnLst>
                                </p:cTn>
                              </p:par>
                            </p:childTnLst>
                          </p:cTn>
                        </p:par>
                        <p:par>
                          <p:cTn id="25" fill="hold">
                            <p:stCondLst>
                              <p:cond delay="1250"/>
                            </p:stCondLst>
                            <p:childTnLst>
                              <p:par>
                                <p:cTn id="26" presetID="2" presetClass="entr" presetSubtype="2"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250" fill="hold"/>
                                        <p:tgtEl>
                                          <p:spTgt spid="19"/>
                                        </p:tgtEl>
                                        <p:attrNameLst>
                                          <p:attrName>ppt_x</p:attrName>
                                        </p:attrNameLst>
                                      </p:cBhvr>
                                      <p:tavLst>
                                        <p:tav tm="0">
                                          <p:val>
                                            <p:strVal val="1+#ppt_w/2"/>
                                          </p:val>
                                        </p:tav>
                                        <p:tav tm="100000">
                                          <p:val>
                                            <p:strVal val="#ppt_x"/>
                                          </p:val>
                                        </p:tav>
                                      </p:tavLst>
                                    </p:anim>
                                    <p:anim calcmode="lin" valueType="num">
                                      <p:cBhvr additive="base">
                                        <p:cTn id="29" dur="2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 grpId="0" animBg="1"/>
      <p:bldP spid="14" grpId="0"/>
      <p:bldP spid="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4377480" cy="1015663"/>
          </a:xfrm>
          <a:prstGeom prst="rect">
            <a:avLst/>
          </a:prstGeom>
          <a:noFill/>
        </p:spPr>
        <p:txBody>
          <a:bodyPr wrap="none" rtlCol="0">
            <a:spAutoFit/>
          </a:bodyPr>
          <a:lstStyle/>
          <a:p>
            <a:r>
              <a:rPr lang="tr-TR" sz="6000" b="1" dirty="0"/>
              <a:t>Kişisel Hijyen</a:t>
            </a:r>
          </a:p>
        </p:txBody>
      </p:sp>
      <p:grpSp>
        <p:nvGrpSpPr>
          <p:cNvPr id="29" name="Grup 28"/>
          <p:cNvGrpSpPr/>
          <p:nvPr/>
        </p:nvGrpSpPr>
        <p:grpSpPr>
          <a:xfrm>
            <a:off x="554927" y="1669782"/>
            <a:ext cx="7263442" cy="646331"/>
            <a:chOff x="554927" y="1881525"/>
            <a:chExt cx="7263442" cy="646331"/>
          </a:xfrm>
        </p:grpSpPr>
        <p:sp>
          <p:nvSpPr>
            <p:cNvPr id="30" name="Metin kutusu 29"/>
            <p:cNvSpPr txBox="1"/>
            <p:nvPr/>
          </p:nvSpPr>
          <p:spPr>
            <a:xfrm>
              <a:off x="746177" y="1881525"/>
              <a:ext cx="7072192" cy="646331"/>
            </a:xfrm>
            <a:prstGeom prst="rect">
              <a:avLst/>
            </a:prstGeom>
            <a:noFill/>
          </p:spPr>
          <p:txBody>
            <a:bodyPr wrap="none" rtlCol="0">
              <a:spAutoFit/>
            </a:bodyPr>
            <a:lstStyle/>
            <a:p>
              <a:r>
                <a:rPr lang="tr-TR" dirty="0">
                  <a:solidFill>
                    <a:srgbClr val="575757"/>
                  </a:solidFill>
                </a:rPr>
                <a:t>Beden, koltukaltı, </a:t>
              </a:r>
              <a:r>
                <a:rPr lang="tr-TR" dirty="0" err="1">
                  <a:solidFill>
                    <a:srgbClr val="575757"/>
                  </a:solidFill>
                </a:rPr>
                <a:t>genital</a:t>
              </a:r>
              <a:r>
                <a:rPr lang="tr-TR" dirty="0">
                  <a:solidFill>
                    <a:srgbClr val="575757"/>
                  </a:solidFill>
                </a:rPr>
                <a:t> bölge, yüz, ağız, göz ve kirpik; saç, kulak, boyun, </a:t>
              </a:r>
            </a:p>
            <a:p>
              <a:r>
                <a:rPr lang="tr-TR" dirty="0">
                  <a:solidFill>
                    <a:srgbClr val="575757"/>
                  </a:solidFill>
                </a:rPr>
                <a:t>el ve tırnaklarınız temiz olsun.</a:t>
              </a:r>
            </a:p>
          </p:txBody>
        </p:sp>
        <p:pic>
          <p:nvPicPr>
            <p:cNvPr id="31" name="Resim 30"/>
            <p:cNvPicPr>
              <a:picLocks noChangeAspect="1"/>
            </p:cNvPicPr>
            <p:nvPr/>
          </p:nvPicPr>
          <p:blipFill>
            <a:blip r:embed="rId3"/>
            <a:stretch>
              <a:fillRect/>
            </a:stretch>
          </p:blipFill>
          <p:spPr>
            <a:xfrm>
              <a:off x="554927" y="1991580"/>
              <a:ext cx="191250" cy="180000"/>
            </a:xfrm>
            <a:prstGeom prst="rect">
              <a:avLst/>
            </a:prstGeom>
          </p:spPr>
        </p:pic>
      </p:grpSp>
      <p:grpSp>
        <p:nvGrpSpPr>
          <p:cNvPr id="38" name="Grup 37"/>
          <p:cNvGrpSpPr/>
          <p:nvPr/>
        </p:nvGrpSpPr>
        <p:grpSpPr>
          <a:xfrm>
            <a:off x="541020" y="2390806"/>
            <a:ext cx="6287250" cy="369332"/>
            <a:chOff x="554927" y="2970954"/>
            <a:chExt cx="6287250" cy="369332"/>
          </a:xfrm>
        </p:grpSpPr>
        <p:sp>
          <p:nvSpPr>
            <p:cNvPr id="39" name="Dikdörtgen 38"/>
            <p:cNvSpPr/>
            <p:nvPr/>
          </p:nvSpPr>
          <p:spPr>
            <a:xfrm>
              <a:off x="746177" y="2970954"/>
              <a:ext cx="6096000" cy="369332"/>
            </a:xfrm>
            <a:prstGeom prst="rect">
              <a:avLst/>
            </a:prstGeom>
          </p:spPr>
          <p:txBody>
            <a:bodyPr>
              <a:spAutoFit/>
            </a:bodyPr>
            <a:lstStyle/>
            <a:p>
              <a:r>
                <a:rPr lang="tr-TR" dirty="0">
                  <a:solidFill>
                    <a:srgbClr val="575757"/>
                  </a:solidFill>
                </a:rPr>
                <a:t>Günlük bakım ve banyonuzu yapın.</a:t>
              </a:r>
            </a:p>
          </p:txBody>
        </p:sp>
        <p:pic>
          <p:nvPicPr>
            <p:cNvPr id="40" name="Resim 39"/>
            <p:cNvPicPr>
              <a:picLocks noChangeAspect="1"/>
            </p:cNvPicPr>
            <p:nvPr/>
          </p:nvPicPr>
          <p:blipFill>
            <a:blip r:embed="rId3"/>
            <a:stretch>
              <a:fillRect/>
            </a:stretch>
          </p:blipFill>
          <p:spPr>
            <a:xfrm>
              <a:off x="554927" y="3077510"/>
              <a:ext cx="191250" cy="180000"/>
            </a:xfrm>
            <a:prstGeom prst="rect">
              <a:avLst/>
            </a:prstGeom>
          </p:spPr>
        </p:pic>
      </p:gr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25" name="Grup 24"/>
          <p:cNvGrpSpPr/>
          <p:nvPr/>
        </p:nvGrpSpPr>
        <p:grpSpPr>
          <a:xfrm>
            <a:off x="555491" y="2836126"/>
            <a:ext cx="4252490" cy="369332"/>
            <a:chOff x="554927" y="1881525"/>
            <a:chExt cx="4252490" cy="369332"/>
          </a:xfrm>
        </p:grpSpPr>
        <p:sp>
          <p:nvSpPr>
            <p:cNvPr id="41" name="Metin kutusu 40"/>
            <p:cNvSpPr txBox="1"/>
            <p:nvPr/>
          </p:nvSpPr>
          <p:spPr>
            <a:xfrm>
              <a:off x="746177" y="1881525"/>
              <a:ext cx="4061240" cy="369332"/>
            </a:xfrm>
            <a:prstGeom prst="rect">
              <a:avLst/>
            </a:prstGeom>
            <a:noFill/>
          </p:spPr>
          <p:txBody>
            <a:bodyPr wrap="none" rtlCol="0">
              <a:spAutoFit/>
            </a:bodyPr>
            <a:lstStyle/>
            <a:p>
              <a:r>
                <a:rPr lang="tr-TR" dirty="0">
                  <a:solidFill>
                    <a:srgbClr val="575757"/>
                  </a:solidFill>
                </a:rPr>
                <a:t>Yaşadığınız çevreyi ve ortamı temiz tutun.</a:t>
              </a:r>
            </a:p>
          </p:txBody>
        </p:sp>
        <p:pic>
          <p:nvPicPr>
            <p:cNvPr id="42" name="Resim 41"/>
            <p:cNvPicPr>
              <a:picLocks noChangeAspect="1"/>
            </p:cNvPicPr>
            <p:nvPr/>
          </p:nvPicPr>
          <p:blipFill>
            <a:blip r:embed="rId3"/>
            <a:stretch>
              <a:fillRect/>
            </a:stretch>
          </p:blipFill>
          <p:spPr>
            <a:xfrm>
              <a:off x="554927" y="1991580"/>
              <a:ext cx="191250" cy="180000"/>
            </a:xfrm>
            <a:prstGeom prst="rect">
              <a:avLst/>
            </a:prstGeom>
          </p:spPr>
        </p:pic>
      </p:grpSp>
      <p:grpSp>
        <p:nvGrpSpPr>
          <p:cNvPr id="43" name="Grup 42"/>
          <p:cNvGrpSpPr/>
          <p:nvPr/>
        </p:nvGrpSpPr>
        <p:grpSpPr>
          <a:xfrm>
            <a:off x="554927" y="3269024"/>
            <a:ext cx="6550548" cy="646331"/>
            <a:chOff x="554927" y="2447025"/>
            <a:chExt cx="6550548" cy="646331"/>
          </a:xfrm>
        </p:grpSpPr>
        <p:sp>
          <p:nvSpPr>
            <p:cNvPr id="44" name="Dikdörtgen 43"/>
            <p:cNvSpPr/>
            <p:nvPr/>
          </p:nvSpPr>
          <p:spPr>
            <a:xfrm>
              <a:off x="746177" y="2447025"/>
              <a:ext cx="6359298" cy="646331"/>
            </a:xfrm>
            <a:prstGeom prst="rect">
              <a:avLst/>
            </a:prstGeom>
          </p:spPr>
          <p:txBody>
            <a:bodyPr wrap="square">
              <a:spAutoFit/>
            </a:bodyPr>
            <a:lstStyle/>
            <a:p>
              <a:r>
                <a:rPr lang="tr-TR" dirty="0">
                  <a:solidFill>
                    <a:srgbClr val="575757"/>
                  </a:solidFill>
                </a:rPr>
                <a:t>Kişisel bakım aletlerinizi (diş fırçası, tırnak makası) </a:t>
              </a:r>
            </a:p>
            <a:p>
              <a:r>
                <a:rPr lang="tr-TR" dirty="0">
                  <a:solidFill>
                    <a:srgbClr val="575757"/>
                  </a:solidFill>
                </a:rPr>
                <a:t>paylaşmayın ve ortalıkta bırakmayın.</a:t>
              </a:r>
            </a:p>
          </p:txBody>
        </p:sp>
        <p:pic>
          <p:nvPicPr>
            <p:cNvPr id="45" name="Resim 44"/>
            <p:cNvPicPr>
              <a:picLocks noChangeAspect="1"/>
            </p:cNvPicPr>
            <p:nvPr/>
          </p:nvPicPr>
          <p:blipFill>
            <a:blip r:embed="rId3"/>
            <a:stretch>
              <a:fillRect/>
            </a:stretch>
          </p:blipFill>
          <p:spPr>
            <a:xfrm>
              <a:off x="554927" y="2549458"/>
              <a:ext cx="191250" cy="180000"/>
            </a:xfrm>
            <a:prstGeom prst="rect">
              <a:avLst/>
            </a:prstGeom>
          </p:spPr>
        </p:pic>
      </p:grpSp>
      <p:grpSp>
        <p:nvGrpSpPr>
          <p:cNvPr id="49" name="Grup 48"/>
          <p:cNvGrpSpPr/>
          <p:nvPr/>
        </p:nvGrpSpPr>
        <p:grpSpPr>
          <a:xfrm>
            <a:off x="554927" y="3943380"/>
            <a:ext cx="6287250" cy="369332"/>
            <a:chOff x="554927" y="2970954"/>
            <a:chExt cx="6287250" cy="369332"/>
          </a:xfrm>
        </p:grpSpPr>
        <p:sp>
          <p:nvSpPr>
            <p:cNvPr id="50" name="Dikdörtgen 49"/>
            <p:cNvSpPr/>
            <p:nvPr/>
          </p:nvSpPr>
          <p:spPr>
            <a:xfrm>
              <a:off x="746177" y="2970954"/>
              <a:ext cx="6096000" cy="369332"/>
            </a:xfrm>
            <a:prstGeom prst="rect">
              <a:avLst/>
            </a:prstGeom>
          </p:spPr>
          <p:txBody>
            <a:bodyPr>
              <a:spAutoFit/>
            </a:bodyPr>
            <a:lstStyle/>
            <a:p>
              <a:r>
                <a:rPr lang="tr-TR" dirty="0">
                  <a:solidFill>
                    <a:srgbClr val="575757"/>
                  </a:solidFill>
                </a:rPr>
                <a:t>Bulaşıcı hastalığı olanların eşyaları kullanmayın.</a:t>
              </a:r>
            </a:p>
          </p:txBody>
        </p:sp>
        <p:pic>
          <p:nvPicPr>
            <p:cNvPr id="51" name="Resim 50"/>
            <p:cNvPicPr>
              <a:picLocks noChangeAspect="1"/>
            </p:cNvPicPr>
            <p:nvPr/>
          </p:nvPicPr>
          <p:blipFill>
            <a:blip r:embed="rId3"/>
            <a:stretch>
              <a:fillRect/>
            </a:stretch>
          </p:blipFill>
          <p:spPr>
            <a:xfrm>
              <a:off x="554927" y="3077510"/>
              <a:ext cx="191250" cy="180000"/>
            </a:xfrm>
            <a:prstGeom prst="rect">
              <a:avLst/>
            </a:prstGeom>
          </p:spPr>
        </p:pic>
      </p:grpSp>
      <p:grpSp>
        <p:nvGrpSpPr>
          <p:cNvPr id="52" name="Grup 51"/>
          <p:cNvGrpSpPr/>
          <p:nvPr/>
        </p:nvGrpSpPr>
        <p:grpSpPr>
          <a:xfrm>
            <a:off x="554927" y="4331720"/>
            <a:ext cx="6287250" cy="369332"/>
            <a:chOff x="554927" y="2970954"/>
            <a:chExt cx="6287250" cy="369332"/>
          </a:xfrm>
        </p:grpSpPr>
        <p:sp>
          <p:nvSpPr>
            <p:cNvPr id="53" name="Dikdörtgen 52"/>
            <p:cNvSpPr/>
            <p:nvPr/>
          </p:nvSpPr>
          <p:spPr>
            <a:xfrm>
              <a:off x="746177" y="2970954"/>
              <a:ext cx="6096000" cy="369332"/>
            </a:xfrm>
            <a:prstGeom prst="rect">
              <a:avLst/>
            </a:prstGeom>
          </p:spPr>
          <p:txBody>
            <a:bodyPr>
              <a:spAutoFit/>
            </a:bodyPr>
            <a:lstStyle/>
            <a:p>
              <a:r>
                <a:rPr lang="tr-TR" dirty="0">
                  <a:solidFill>
                    <a:srgbClr val="575757"/>
                  </a:solidFill>
                </a:rPr>
                <a:t>Lokanta vs. mekanlarda çatal-kaşık temizliğini kontrol edin.</a:t>
              </a:r>
            </a:p>
          </p:txBody>
        </p:sp>
        <p:pic>
          <p:nvPicPr>
            <p:cNvPr id="54" name="Resim 53"/>
            <p:cNvPicPr>
              <a:picLocks noChangeAspect="1"/>
            </p:cNvPicPr>
            <p:nvPr/>
          </p:nvPicPr>
          <p:blipFill>
            <a:blip r:embed="rId3"/>
            <a:stretch>
              <a:fillRect/>
            </a:stretch>
          </p:blipFill>
          <p:spPr>
            <a:xfrm>
              <a:off x="554927" y="3077510"/>
              <a:ext cx="191250" cy="180000"/>
            </a:xfrm>
            <a:prstGeom prst="rect">
              <a:avLst/>
            </a:prstGeom>
          </p:spPr>
        </p:pic>
      </p:grpSp>
      <p:grpSp>
        <p:nvGrpSpPr>
          <p:cNvPr id="55" name="Grup 54"/>
          <p:cNvGrpSpPr/>
          <p:nvPr/>
        </p:nvGrpSpPr>
        <p:grpSpPr>
          <a:xfrm>
            <a:off x="554927" y="4744235"/>
            <a:ext cx="6287250" cy="369332"/>
            <a:chOff x="554927" y="2970954"/>
            <a:chExt cx="6287250" cy="369332"/>
          </a:xfrm>
        </p:grpSpPr>
        <p:sp>
          <p:nvSpPr>
            <p:cNvPr id="56" name="Dikdörtgen 55"/>
            <p:cNvSpPr/>
            <p:nvPr/>
          </p:nvSpPr>
          <p:spPr>
            <a:xfrm>
              <a:off x="746177" y="2970954"/>
              <a:ext cx="6096000" cy="369332"/>
            </a:xfrm>
            <a:prstGeom prst="rect">
              <a:avLst/>
            </a:prstGeom>
          </p:spPr>
          <p:txBody>
            <a:bodyPr>
              <a:spAutoFit/>
            </a:bodyPr>
            <a:lstStyle/>
            <a:p>
              <a:r>
                <a:rPr lang="tr-TR" dirty="0">
                  <a:solidFill>
                    <a:srgbClr val="575757"/>
                  </a:solidFill>
                </a:rPr>
                <a:t>Tuvaletleri temiz kullanın.</a:t>
              </a:r>
            </a:p>
          </p:txBody>
        </p:sp>
        <p:pic>
          <p:nvPicPr>
            <p:cNvPr id="57" name="Resim 56"/>
            <p:cNvPicPr>
              <a:picLocks noChangeAspect="1"/>
            </p:cNvPicPr>
            <p:nvPr/>
          </p:nvPicPr>
          <p:blipFill>
            <a:blip r:embed="rId3"/>
            <a:stretch>
              <a:fillRect/>
            </a:stretch>
          </p:blipFill>
          <p:spPr>
            <a:xfrm>
              <a:off x="554927" y="3077510"/>
              <a:ext cx="191250" cy="180000"/>
            </a:xfrm>
            <a:prstGeom prst="rect">
              <a:avLst/>
            </a:prstGeom>
          </p:spPr>
        </p:pic>
      </p:grpSp>
    </p:spTree>
    <p:extLst>
      <p:ext uri="{BB962C8B-B14F-4D97-AF65-F5344CB8AC3E}">
        <p14:creationId xmlns:p14="http://schemas.microsoft.com/office/powerpoint/2010/main" val="322624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50" fill="hold"/>
                                        <p:tgtEl>
                                          <p:spTgt spid="8"/>
                                        </p:tgtEl>
                                        <p:attrNameLst>
                                          <p:attrName>ppt_x</p:attrName>
                                        </p:attrNameLst>
                                      </p:cBhvr>
                                      <p:tavLst>
                                        <p:tav tm="0">
                                          <p:val>
                                            <p:strVal val="1+#ppt_w/2"/>
                                          </p:val>
                                        </p:tav>
                                        <p:tav tm="100000">
                                          <p:val>
                                            <p:strVal val="#ppt_x"/>
                                          </p:val>
                                        </p:tav>
                                      </p:tavLst>
                                    </p:anim>
                                    <p:anim calcmode="lin" valueType="num">
                                      <p:cBhvr additive="base">
                                        <p:cTn id="17" dur="25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250"/>
                                        <p:tgtEl>
                                          <p:spTgt spid="29"/>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250"/>
                                        <p:tgtEl>
                                          <p:spTgt spid="38"/>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250"/>
                                        <p:tgtEl>
                                          <p:spTgt spid="25"/>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250"/>
                                        <p:tgtEl>
                                          <p:spTgt spid="43"/>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250"/>
                                        <p:tgtEl>
                                          <p:spTgt spid="49"/>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fade">
                                      <p:cBhvr>
                                        <p:cTn id="41" dur="250"/>
                                        <p:tgtEl>
                                          <p:spTgt spid="52"/>
                                        </p:tgtEl>
                                      </p:cBhvr>
                                    </p:animEffect>
                                  </p:childTnLst>
                                </p:cTn>
                              </p:par>
                            </p:childTnLst>
                          </p:cTn>
                        </p:par>
                        <p:par>
                          <p:cTn id="42" fill="hold">
                            <p:stCondLst>
                              <p:cond delay="2250"/>
                            </p:stCondLst>
                            <p:childTnLst>
                              <p:par>
                                <p:cTn id="43" presetID="10" presetClass="entr" presetSubtype="0" fill="hold" nodeType="after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fade">
                                      <p:cBhvr>
                                        <p:cTn id="45" dur="25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4377480" cy="1015663"/>
          </a:xfrm>
          <a:prstGeom prst="rect">
            <a:avLst/>
          </a:prstGeom>
          <a:noFill/>
        </p:spPr>
        <p:txBody>
          <a:bodyPr wrap="none" rtlCol="0">
            <a:spAutoFit/>
          </a:bodyPr>
          <a:lstStyle/>
          <a:p>
            <a:r>
              <a:rPr lang="tr-TR" sz="6000" b="1" dirty="0"/>
              <a:t>Kişisel Hijyen</a:t>
            </a:r>
          </a:p>
        </p:txBody>
      </p:sp>
      <p:grpSp>
        <p:nvGrpSpPr>
          <p:cNvPr id="32" name="Grup 31"/>
          <p:cNvGrpSpPr/>
          <p:nvPr/>
        </p:nvGrpSpPr>
        <p:grpSpPr>
          <a:xfrm>
            <a:off x="554927" y="1823786"/>
            <a:ext cx="6991278" cy="369332"/>
            <a:chOff x="554927" y="2447025"/>
            <a:chExt cx="6991278" cy="369332"/>
          </a:xfrm>
        </p:grpSpPr>
        <p:sp>
          <p:nvSpPr>
            <p:cNvPr id="33" name="Dikdörtgen 32"/>
            <p:cNvSpPr/>
            <p:nvPr/>
          </p:nvSpPr>
          <p:spPr>
            <a:xfrm>
              <a:off x="746176" y="2447025"/>
              <a:ext cx="6800029" cy="369332"/>
            </a:xfrm>
            <a:prstGeom prst="rect">
              <a:avLst/>
            </a:prstGeom>
          </p:spPr>
          <p:txBody>
            <a:bodyPr wrap="square">
              <a:spAutoFit/>
            </a:bodyPr>
            <a:lstStyle/>
            <a:p>
              <a:r>
                <a:rPr lang="tr-TR" dirty="0">
                  <a:solidFill>
                    <a:srgbClr val="575757"/>
                  </a:solidFill>
                </a:rPr>
                <a:t>Terli kıyafetlerinizi mutlaka değiştirin.</a:t>
              </a:r>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grpSp>
        <p:nvGrpSpPr>
          <p:cNvPr id="35" name="Grup 34"/>
          <p:cNvGrpSpPr/>
          <p:nvPr/>
        </p:nvGrpSpPr>
        <p:grpSpPr>
          <a:xfrm>
            <a:off x="554927" y="2315041"/>
            <a:ext cx="6287250" cy="369332"/>
            <a:chOff x="554927" y="2970954"/>
            <a:chExt cx="6287250" cy="369332"/>
          </a:xfrm>
        </p:grpSpPr>
        <p:sp>
          <p:nvSpPr>
            <p:cNvPr id="36" name="Dikdörtgen 35"/>
            <p:cNvSpPr/>
            <p:nvPr/>
          </p:nvSpPr>
          <p:spPr>
            <a:xfrm>
              <a:off x="746177" y="2970954"/>
              <a:ext cx="6096000" cy="369332"/>
            </a:xfrm>
            <a:prstGeom prst="rect">
              <a:avLst/>
            </a:prstGeom>
          </p:spPr>
          <p:txBody>
            <a:bodyPr>
              <a:spAutoFit/>
            </a:bodyPr>
            <a:lstStyle/>
            <a:p>
              <a:r>
                <a:rPr lang="tr-TR" dirty="0">
                  <a:solidFill>
                    <a:srgbClr val="575757"/>
                  </a:solidFill>
                </a:rPr>
                <a:t>Bulaşıcı bir hastalığınız olduğunda kişisel hijyeninize dikkat edin.</a:t>
              </a:r>
            </a:p>
          </p:txBody>
        </p:sp>
        <p:pic>
          <p:nvPicPr>
            <p:cNvPr id="37" name="Resim 36"/>
            <p:cNvPicPr>
              <a:picLocks noChangeAspect="1"/>
            </p:cNvPicPr>
            <p:nvPr/>
          </p:nvPicPr>
          <p:blipFill>
            <a:blip r:embed="rId3"/>
            <a:stretch>
              <a:fillRect/>
            </a:stretch>
          </p:blipFill>
          <p:spPr>
            <a:xfrm>
              <a:off x="554927" y="3077510"/>
              <a:ext cx="191250" cy="180000"/>
            </a:xfrm>
            <a:prstGeom prst="rect">
              <a:avLst/>
            </a:prstGeom>
          </p:spPr>
        </p:pic>
      </p:grpSp>
      <p:grpSp>
        <p:nvGrpSpPr>
          <p:cNvPr id="38" name="Grup 37"/>
          <p:cNvGrpSpPr/>
          <p:nvPr/>
        </p:nvGrpSpPr>
        <p:grpSpPr>
          <a:xfrm>
            <a:off x="554927" y="2851799"/>
            <a:ext cx="6287250" cy="369332"/>
            <a:chOff x="554927" y="2970954"/>
            <a:chExt cx="6287250" cy="369332"/>
          </a:xfrm>
        </p:grpSpPr>
        <p:sp>
          <p:nvSpPr>
            <p:cNvPr id="39" name="Dikdörtgen 38"/>
            <p:cNvSpPr/>
            <p:nvPr/>
          </p:nvSpPr>
          <p:spPr>
            <a:xfrm>
              <a:off x="746177" y="2970954"/>
              <a:ext cx="6096000" cy="369332"/>
            </a:xfrm>
            <a:prstGeom prst="rect">
              <a:avLst/>
            </a:prstGeom>
          </p:spPr>
          <p:txBody>
            <a:bodyPr>
              <a:spAutoFit/>
            </a:bodyPr>
            <a:lstStyle/>
            <a:p>
              <a:r>
                <a:rPr lang="tr-TR" dirty="0">
                  <a:solidFill>
                    <a:srgbClr val="575757"/>
                  </a:solidFill>
                </a:rPr>
                <a:t>Öksürürken ve hapşırırken mutlaka peçete kullanın.</a:t>
              </a:r>
            </a:p>
          </p:txBody>
        </p:sp>
        <p:pic>
          <p:nvPicPr>
            <p:cNvPr id="40" name="Resim 39"/>
            <p:cNvPicPr>
              <a:picLocks noChangeAspect="1"/>
            </p:cNvPicPr>
            <p:nvPr/>
          </p:nvPicPr>
          <p:blipFill>
            <a:blip r:embed="rId3"/>
            <a:stretch>
              <a:fillRect/>
            </a:stretch>
          </p:blipFill>
          <p:spPr>
            <a:xfrm>
              <a:off x="554927" y="3077510"/>
              <a:ext cx="191250" cy="180000"/>
            </a:xfrm>
            <a:prstGeom prst="rect">
              <a:avLst/>
            </a:prstGeom>
          </p:spPr>
        </p:pic>
      </p:gr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25" name="Grup 24"/>
          <p:cNvGrpSpPr/>
          <p:nvPr/>
        </p:nvGrpSpPr>
        <p:grpSpPr>
          <a:xfrm>
            <a:off x="554927" y="3292865"/>
            <a:ext cx="5546370" cy="646331"/>
            <a:chOff x="554927" y="1881525"/>
            <a:chExt cx="5546370" cy="646331"/>
          </a:xfrm>
        </p:grpSpPr>
        <p:sp>
          <p:nvSpPr>
            <p:cNvPr id="41" name="Metin kutusu 40"/>
            <p:cNvSpPr txBox="1"/>
            <p:nvPr/>
          </p:nvSpPr>
          <p:spPr>
            <a:xfrm>
              <a:off x="746177" y="1881525"/>
              <a:ext cx="5355120" cy="646331"/>
            </a:xfrm>
            <a:prstGeom prst="rect">
              <a:avLst/>
            </a:prstGeom>
            <a:noFill/>
          </p:spPr>
          <p:txBody>
            <a:bodyPr wrap="none" rtlCol="0">
              <a:spAutoFit/>
            </a:bodyPr>
            <a:lstStyle/>
            <a:p>
              <a:r>
                <a:rPr lang="tr-TR" dirty="0">
                  <a:solidFill>
                    <a:srgbClr val="575757"/>
                  </a:solidFill>
                </a:rPr>
                <a:t>Etrafınızda özellikle havayla veya damlacıkla bulaşan bir</a:t>
              </a:r>
            </a:p>
            <a:p>
              <a:r>
                <a:rPr lang="tr-TR" dirty="0">
                  <a:solidFill>
                    <a:srgbClr val="575757"/>
                  </a:solidFill>
                </a:rPr>
                <a:t>hastalığa yakalanmış biri varsa dikkat edin.</a:t>
              </a:r>
            </a:p>
          </p:txBody>
        </p:sp>
        <p:pic>
          <p:nvPicPr>
            <p:cNvPr id="42" name="Resim 41"/>
            <p:cNvPicPr>
              <a:picLocks noChangeAspect="1"/>
            </p:cNvPicPr>
            <p:nvPr/>
          </p:nvPicPr>
          <p:blipFill>
            <a:blip r:embed="rId3"/>
            <a:stretch>
              <a:fillRect/>
            </a:stretch>
          </p:blipFill>
          <p:spPr>
            <a:xfrm>
              <a:off x="554927" y="1991580"/>
              <a:ext cx="191250" cy="180000"/>
            </a:xfrm>
            <a:prstGeom prst="rect">
              <a:avLst/>
            </a:prstGeom>
          </p:spPr>
        </p:pic>
      </p:grpSp>
      <p:grpSp>
        <p:nvGrpSpPr>
          <p:cNvPr id="49" name="Grup 48"/>
          <p:cNvGrpSpPr/>
          <p:nvPr/>
        </p:nvGrpSpPr>
        <p:grpSpPr>
          <a:xfrm>
            <a:off x="554927" y="4019328"/>
            <a:ext cx="6287250" cy="369332"/>
            <a:chOff x="554927" y="2970794"/>
            <a:chExt cx="6287250" cy="369332"/>
          </a:xfrm>
        </p:grpSpPr>
        <p:sp>
          <p:nvSpPr>
            <p:cNvPr id="50" name="Dikdörtgen 49"/>
            <p:cNvSpPr/>
            <p:nvPr/>
          </p:nvSpPr>
          <p:spPr>
            <a:xfrm>
              <a:off x="746177" y="2970794"/>
              <a:ext cx="6096000" cy="369332"/>
            </a:xfrm>
            <a:prstGeom prst="rect">
              <a:avLst/>
            </a:prstGeom>
          </p:spPr>
          <p:txBody>
            <a:bodyPr>
              <a:spAutoFit/>
            </a:bodyPr>
            <a:lstStyle/>
            <a:p>
              <a:r>
                <a:rPr lang="tr-TR" dirty="0">
                  <a:solidFill>
                    <a:srgbClr val="575757"/>
                  </a:solidFill>
                </a:rPr>
                <a:t>Çocuğunuzun da bu alışkanlıkları kazanmasını sağlayın. </a:t>
              </a:r>
            </a:p>
          </p:txBody>
        </p:sp>
        <p:pic>
          <p:nvPicPr>
            <p:cNvPr id="51" name="Resim 50"/>
            <p:cNvPicPr>
              <a:picLocks noChangeAspect="1"/>
            </p:cNvPicPr>
            <p:nvPr/>
          </p:nvPicPr>
          <p:blipFill>
            <a:blip r:embed="rId3"/>
            <a:stretch>
              <a:fillRect/>
            </a:stretch>
          </p:blipFill>
          <p:spPr>
            <a:xfrm>
              <a:off x="554927" y="3077510"/>
              <a:ext cx="191250" cy="180000"/>
            </a:xfrm>
            <a:prstGeom prst="rect">
              <a:avLst/>
            </a:prstGeom>
          </p:spPr>
        </p:pic>
      </p:grpSp>
    </p:spTree>
    <p:extLst>
      <p:ext uri="{BB962C8B-B14F-4D97-AF65-F5344CB8AC3E}">
        <p14:creationId xmlns:p14="http://schemas.microsoft.com/office/powerpoint/2010/main" val="123140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50" fill="hold"/>
                                        <p:tgtEl>
                                          <p:spTgt spid="8"/>
                                        </p:tgtEl>
                                        <p:attrNameLst>
                                          <p:attrName>ppt_x</p:attrName>
                                        </p:attrNameLst>
                                      </p:cBhvr>
                                      <p:tavLst>
                                        <p:tav tm="0">
                                          <p:val>
                                            <p:strVal val="1+#ppt_w/2"/>
                                          </p:val>
                                        </p:tav>
                                        <p:tav tm="100000">
                                          <p:val>
                                            <p:strVal val="#ppt_x"/>
                                          </p:val>
                                        </p:tav>
                                      </p:tavLst>
                                    </p:anim>
                                    <p:anim calcmode="lin" valueType="num">
                                      <p:cBhvr additive="base">
                                        <p:cTn id="17" dur="25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250"/>
                                        <p:tgtEl>
                                          <p:spTgt spid="32"/>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250"/>
                                        <p:tgtEl>
                                          <p:spTgt spid="35"/>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250"/>
                                        <p:tgtEl>
                                          <p:spTgt spid="38"/>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250"/>
                                        <p:tgtEl>
                                          <p:spTgt spid="25"/>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2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764737" cy="1015663"/>
          </a:xfrm>
          <a:prstGeom prst="rect">
            <a:avLst/>
          </a:prstGeom>
          <a:noFill/>
        </p:spPr>
        <p:txBody>
          <a:bodyPr wrap="none" rtlCol="0">
            <a:spAutoFit/>
          </a:bodyPr>
          <a:lstStyle/>
          <a:p>
            <a:r>
              <a:rPr lang="tr-TR" sz="6000" b="1" dirty="0"/>
              <a:t>Sağlıklı Giyim Kuşam</a:t>
            </a:r>
          </a:p>
        </p:txBody>
      </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
        <p:nvSpPr>
          <p:cNvPr id="27" name="Metin kutusu 26"/>
          <p:cNvSpPr txBox="1"/>
          <p:nvPr/>
        </p:nvSpPr>
        <p:spPr>
          <a:xfrm>
            <a:off x="646119" y="1965544"/>
            <a:ext cx="6350161" cy="2554545"/>
          </a:xfrm>
          <a:prstGeom prst="rect">
            <a:avLst/>
          </a:prstGeom>
          <a:noFill/>
        </p:spPr>
        <p:txBody>
          <a:bodyPr wrap="square" rtlCol="0">
            <a:spAutoFit/>
          </a:bodyPr>
          <a:lstStyle/>
          <a:p>
            <a:r>
              <a:rPr lang="tr-TR" sz="2000" dirty="0">
                <a:solidFill>
                  <a:srgbClr val="575757"/>
                </a:solidFill>
              </a:rPr>
              <a:t>Giysilerimiz hava, toz, ısı, ışık  gibi dış etkenlerin vücudumuza zarar vermesini engeller. Giyinmenin temel amacı vücudu bu dış etmenlerden korumaktır. Kıyafet seçerken bu amaç göz ardı edilmemeli, şıklıktan önce sağlık gözetilmelidir. </a:t>
            </a:r>
          </a:p>
          <a:p>
            <a:endParaRPr lang="tr-TR" sz="2000" dirty="0">
              <a:solidFill>
                <a:srgbClr val="575757"/>
              </a:solidFill>
            </a:endParaRPr>
          </a:p>
          <a:p>
            <a:r>
              <a:rPr lang="tr-TR" sz="2000" dirty="0">
                <a:solidFill>
                  <a:srgbClr val="575757"/>
                </a:solidFill>
              </a:rPr>
              <a:t>Sağlığınızın şıklığınızdan çok daha önemli olduğunu göz ardı etmeyin.</a:t>
            </a:r>
          </a:p>
        </p:txBody>
      </p:sp>
      <p:pic>
        <p:nvPicPr>
          <p:cNvPr id="16" name="Resim 15"/>
          <p:cNvPicPr>
            <a:picLocks noChangeAspect="1"/>
          </p:cNvPicPr>
          <p:nvPr/>
        </p:nvPicPr>
        <p:blipFill>
          <a:blip r:embed="rId4"/>
          <a:stretch>
            <a:fillRect/>
          </a:stretch>
        </p:blipFill>
        <p:spPr>
          <a:xfrm>
            <a:off x="465972" y="2090317"/>
            <a:ext cx="191250" cy="180000"/>
          </a:xfrm>
          <a:prstGeom prst="rect">
            <a:avLst/>
          </a:prstGeom>
        </p:spPr>
      </p:pic>
      <p:pic>
        <p:nvPicPr>
          <p:cNvPr id="17" name="Resim 16"/>
          <p:cNvPicPr>
            <a:picLocks noChangeAspect="1"/>
          </p:cNvPicPr>
          <p:nvPr/>
        </p:nvPicPr>
        <p:blipFill>
          <a:blip r:embed="rId4"/>
          <a:stretch>
            <a:fillRect/>
          </a:stretch>
        </p:blipFill>
        <p:spPr>
          <a:xfrm>
            <a:off x="500111" y="3907823"/>
            <a:ext cx="191250" cy="180000"/>
          </a:xfrm>
          <a:prstGeom prst="rect">
            <a:avLst/>
          </a:prstGeom>
        </p:spPr>
      </p:pic>
    </p:spTree>
    <p:extLst>
      <p:ext uri="{BB962C8B-B14F-4D97-AF65-F5344CB8AC3E}">
        <p14:creationId xmlns:p14="http://schemas.microsoft.com/office/powerpoint/2010/main" val="82346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764737" cy="1015663"/>
          </a:xfrm>
          <a:prstGeom prst="rect">
            <a:avLst/>
          </a:prstGeom>
          <a:noFill/>
        </p:spPr>
        <p:txBody>
          <a:bodyPr wrap="none" rtlCol="0">
            <a:spAutoFit/>
          </a:bodyPr>
          <a:lstStyle/>
          <a:p>
            <a:r>
              <a:rPr lang="tr-TR" sz="6000" b="1" dirty="0"/>
              <a:t>Sağlıklı Giyim Kuşam</a:t>
            </a:r>
          </a:p>
        </p:txBody>
      </p:sp>
      <p:grpSp>
        <p:nvGrpSpPr>
          <p:cNvPr id="10" name="Grup 9"/>
          <p:cNvGrpSpPr/>
          <p:nvPr/>
        </p:nvGrpSpPr>
        <p:grpSpPr>
          <a:xfrm>
            <a:off x="554927" y="1382845"/>
            <a:ext cx="7205030" cy="1015663"/>
            <a:chOff x="554927" y="1881525"/>
            <a:chExt cx="7205030" cy="1015663"/>
          </a:xfrm>
        </p:grpSpPr>
        <p:sp>
          <p:nvSpPr>
            <p:cNvPr id="16" name="Metin kutusu 15"/>
            <p:cNvSpPr txBox="1"/>
            <p:nvPr/>
          </p:nvSpPr>
          <p:spPr>
            <a:xfrm>
              <a:off x="746177" y="1881525"/>
              <a:ext cx="7013780" cy="1015663"/>
            </a:xfrm>
            <a:prstGeom prst="rect">
              <a:avLst/>
            </a:prstGeom>
            <a:noFill/>
          </p:spPr>
          <p:txBody>
            <a:bodyPr wrap="none" rtlCol="0">
              <a:spAutoFit/>
            </a:bodyPr>
            <a:lstStyle/>
            <a:p>
              <a:r>
                <a:rPr lang="tr-TR" sz="2000" dirty="0">
                  <a:solidFill>
                    <a:srgbClr val="575757"/>
                  </a:solidFill>
                </a:rPr>
                <a:t>Doku beslenmesini bozabilecek dar kıyafetleri değil, vücudunuzun</a:t>
              </a:r>
            </a:p>
            <a:p>
              <a:r>
                <a:rPr lang="tr-TR" sz="2000" dirty="0">
                  <a:solidFill>
                    <a:srgbClr val="575757"/>
                  </a:solidFill>
                </a:rPr>
                <a:t>ve dokularınızın hava almasına imkân veren, rahat ve sağlıklı</a:t>
              </a:r>
            </a:p>
            <a:p>
              <a:r>
                <a:rPr lang="tr-TR" sz="2000" dirty="0">
                  <a:solidFill>
                    <a:srgbClr val="575757"/>
                  </a:solidFill>
                </a:rPr>
                <a:t>giysileri tercih edin.</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grpSp>
        <p:nvGrpSpPr>
          <p:cNvPr id="27" name="Grup 26"/>
          <p:cNvGrpSpPr/>
          <p:nvPr/>
        </p:nvGrpSpPr>
        <p:grpSpPr>
          <a:xfrm>
            <a:off x="539395" y="2447529"/>
            <a:ext cx="7030623" cy="707886"/>
            <a:chOff x="554927" y="1881525"/>
            <a:chExt cx="7030623" cy="707886"/>
          </a:xfrm>
        </p:grpSpPr>
        <p:sp>
          <p:nvSpPr>
            <p:cNvPr id="28" name="Metin kutusu 27"/>
            <p:cNvSpPr txBox="1"/>
            <p:nvPr/>
          </p:nvSpPr>
          <p:spPr>
            <a:xfrm>
              <a:off x="746177" y="1881525"/>
              <a:ext cx="6839373" cy="707886"/>
            </a:xfrm>
            <a:prstGeom prst="rect">
              <a:avLst/>
            </a:prstGeom>
            <a:noFill/>
          </p:spPr>
          <p:txBody>
            <a:bodyPr wrap="none" rtlCol="0">
              <a:spAutoFit/>
            </a:bodyPr>
            <a:lstStyle/>
            <a:p>
              <a:r>
                <a:rPr lang="tr-TR" sz="2000" dirty="0">
                  <a:solidFill>
                    <a:srgbClr val="575757"/>
                  </a:solidFill>
                </a:rPr>
                <a:t>Cildinizi havasız bırakmayın, petrol ve yan ürünlerinden üretilen,</a:t>
              </a:r>
            </a:p>
            <a:p>
              <a:r>
                <a:rPr lang="tr-TR" sz="2000" dirty="0">
                  <a:solidFill>
                    <a:srgbClr val="575757"/>
                  </a:solidFill>
                </a:rPr>
                <a:t>hava geçirmeyen kıyafetleri tercih etmeyin.</a:t>
              </a:r>
            </a:p>
          </p:txBody>
        </p:sp>
        <p:pic>
          <p:nvPicPr>
            <p:cNvPr id="38" name="Resim 37"/>
            <p:cNvPicPr>
              <a:picLocks noChangeAspect="1"/>
            </p:cNvPicPr>
            <p:nvPr/>
          </p:nvPicPr>
          <p:blipFill>
            <a:blip r:embed="rId3"/>
            <a:stretch>
              <a:fillRect/>
            </a:stretch>
          </p:blipFill>
          <p:spPr>
            <a:xfrm>
              <a:off x="554927" y="1991580"/>
              <a:ext cx="191250" cy="180000"/>
            </a:xfrm>
            <a:prstGeom prst="rect">
              <a:avLst/>
            </a:prstGeom>
          </p:spPr>
        </p:pic>
      </p:grpSp>
      <p:grpSp>
        <p:nvGrpSpPr>
          <p:cNvPr id="42" name="Grup 41"/>
          <p:cNvGrpSpPr/>
          <p:nvPr/>
        </p:nvGrpSpPr>
        <p:grpSpPr>
          <a:xfrm>
            <a:off x="554927" y="3302957"/>
            <a:ext cx="5762199" cy="707886"/>
            <a:chOff x="554927" y="1881525"/>
            <a:chExt cx="5762199" cy="707886"/>
          </a:xfrm>
        </p:grpSpPr>
        <p:sp>
          <p:nvSpPr>
            <p:cNvPr id="43" name="Metin kutusu 42"/>
            <p:cNvSpPr txBox="1"/>
            <p:nvPr/>
          </p:nvSpPr>
          <p:spPr>
            <a:xfrm>
              <a:off x="746177" y="1881525"/>
              <a:ext cx="5570949" cy="707886"/>
            </a:xfrm>
            <a:prstGeom prst="rect">
              <a:avLst/>
            </a:prstGeom>
            <a:noFill/>
          </p:spPr>
          <p:txBody>
            <a:bodyPr wrap="none" rtlCol="0">
              <a:spAutoFit/>
            </a:bodyPr>
            <a:lstStyle/>
            <a:p>
              <a:r>
                <a:rPr lang="tr-TR" sz="2000" dirty="0">
                  <a:solidFill>
                    <a:srgbClr val="575757"/>
                  </a:solidFill>
                </a:rPr>
                <a:t>Soğuk havalarda kalın ve tek katlı giysiler değil, ince </a:t>
              </a:r>
            </a:p>
            <a:p>
              <a:r>
                <a:rPr lang="tr-TR" sz="2000" dirty="0">
                  <a:solidFill>
                    <a:srgbClr val="575757"/>
                  </a:solidFill>
                </a:rPr>
                <a:t>ve çok katlı giysiler tercih edin.</a:t>
              </a:r>
            </a:p>
          </p:txBody>
        </p:sp>
        <p:pic>
          <p:nvPicPr>
            <p:cNvPr id="44" name="Resim 43"/>
            <p:cNvPicPr>
              <a:picLocks noChangeAspect="1"/>
            </p:cNvPicPr>
            <p:nvPr/>
          </p:nvPicPr>
          <p:blipFill>
            <a:blip r:embed="rId3"/>
            <a:stretch>
              <a:fillRect/>
            </a:stretch>
          </p:blipFill>
          <p:spPr>
            <a:xfrm>
              <a:off x="554927" y="1991580"/>
              <a:ext cx="191250" cy="180000"/>
            </a:xfrm>
            <a:prstGeom prst="rect">
              <a:avLst/>
            </a:prstGeom>
          </p:spPr>
        </p:pic>
      </p:grpSp>
      <p:grpSp>
        <p:nvGrpSpPr>
          <p:cNvPr id="45" name="Grup 44"/>
          <p:cNvGrpSpPr/>
          <p:nvPr/>
        </p:nvGrpSpPr>
        <p:grpSpPr>
          <a:xfrm>
            <a:off x="559758" y="3979875"/>
            <a:ext cx="5901596" cy="400110"/>
            <a:chOff x="554927" y="1881525"/>
            <a:chExt cx="5901596" cy="400110"/>
          </a:xfrm>
        </p:grpSpPr>
        <p:sp>
          <p:nvSpPr>
            <p:cNvPr id="46" name="Metin kutusu 45"/>
            <p:cNvSpPr txBox="1"/>
            <p:nvPr/>
          </p:nvSpPr>
          <p:spPr>
            <a:xfrm>
              <a:off x="746177" y="1881525"/>
              <a:ext cx="5710346" cy="400110"/>
            </a:xfrm>
            <a:prstGeom prst="rect">
              <a:avLst/>
            </a:prstGeom>
            <a:noFill/>
          </p:spPr>
          <p:txBody>
            <a:bodyPr wrap="none" rtlCol="0">
              <a:spAutoFit/>
            </a:bodyPr>
            <a:lstStyle/>
            <a:p>
              <a:r>
                <a:rPr lang="tr-TR" sz="2000" dirty="0">
                  <a:solidFill>
                    <a:srgbClr val="575757"/>
                  </a:solidFill>
                </a:rPr>
                <a:t>Yumuşak ve cildi tahriş etmeyecek kıyafetler kullanın.</a:t>
              </a:r>
            </a:p>
          </p:txBody>
        </p:sp>
        <p:pic>
          <p:nvPicPr>
            <p:cNvPr id="47" name="Resim 46"/>
            <p:cNvPicPr>
              <a:picLocks noChangeAspect="1"/>
            </p:cNvPicPr>
            <p:nvPr/>
          </p:nvPicPr>
          <p:blipFill>
            <a:blip r:embed="rId3"/>
            <a:stretch>
              <a:fillRect/>
            </a:stretch>
          </p:blipFill>
          <p:spPr>
            <a:xfrm>
              <a:off x="554927" y="1991580"/>
              <a:ext cx="191250" cy="180000"/>
            </a:xfrm>
            <a:prstGeom prst="rect">
              <a:avLst/>
            </a:prstGeom>
          </p:spPr>
        </p:pic>
      </p:grpSp>
      <p:grpSp>
        <p:nvGrpSpPr>
          <p:cNvPr id="48" name="Grup 47"/>
          <p:cNvGrpSpPr/>
          <p:nvPr/>
        </p:nvGrpSpPr>
        <p:grpSpPr>
          <a:xfrm>
            <a:off x="554927" y="4437363"/>
            <a:ext cx="5341506" cy="707886"/>
            <a:chOff x="554927" y="1881525"/>
            <a:chExt cx="5341506" cy="707886"/>
          </a:xfrm>
        </p:grpSpPr>
        <p:sp>
          <p:nvSpPr>
            <p:cNvPr id="49" name="Metin kutusu 48"/>
            <p:cNvSpPr txBox="1"/>
            <p:nvPr/>
          </p:nvSpPr>
          <p:spPr>
            <a:xfrm>
              <a:off x="746177" y="1881525"/>
              <a:ext cx="5150256" cy="707886"/>
            </a:xfrm>
            <a:prstGeom prst="rect">
              <a:avLst/>
            </a:prstGeom>
            <a:noFill/>
          </p:spPr>
          <p:txBody>
            <a:bodyPr wrap="none" rtlCol="0">
              <a:spAutoFit/>
            </a:bodyPr>
            <a:lstStyle/>
            <a:p>
              <a:r>
                <a:rPr lang="tr-TR" sz="2000" dirty="0">
                  <a:solidFill>
                    <a:srgbClr val="575757"/>
                  </a:solidFill>
                </a:rPr>
                <a:t>Güneşin zararlı ışınlarına maruz kalmayın, şapka</a:t>
              </a:r>
            </a:p>
            <a:p>
              <a:r>
                <a:rPr lang="tr-TR" sz="2000" dirty="0">
                  <a:solidFill>
                    <a:srgbClr val="575757"/>
                  </a:solidFill>
                </a:rPr>
                <a:t>ve güneş gözlüğü kullanın.</a:t>
              </a:r>
            </a:p>
          </p:txBody>
        </p:sp>
        <p:pic>
          <p:nvPicPr>
            <p:cNvPr id="50" name="Resim 49"/>
            <p:cNvPicPr>
              <a:picLocks noChangeAspect="1"/>
            </p:cNvPicPr>
            <p:nvPr/>
          </p:nvPicPr>
          <p:blipFill>
            <a:blip r:embed="rId3"/>
            <a:stretch>
              <a:fillRect/>
            </a:stretch>
          </p:blipFill>
          <p:spPr>
            <a:xfrm>
              <a:off x="554927" y="1991580"/>
              <a:ext cx="191250" cy="180000"/>
            </a:xfrm>
            <a:prstGeom prst="rect">
              <a:avLst/>
            </a:prstGeom>
          </p:spPr>
        </p:pic>
      </p:grpSp>
      <p:sp>
        <p:nvSpPr>
          <p:cNvPr id="31"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l="-3000" r="-10000"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95285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50"/>
                                        <p:tgtEl>
                                          <p:spTgt spid="10"/>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250"/>
                                        <p:tgtEl>
                                          <p:spTgt spid="27"/>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250"/>
                                        <p:tgtEl>
                                          <p:spTgt spid="42"/>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250"/>
                                        <p:tgtEl>
                                          <p:spTgt spid="45"/>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250"/>
                                        <p:tgtEl>
                                          <p:spTgt spid="48"/>
                                        </p:tgtEl>
                                      </p:cBhvr>
                                    </p:animEffect>
                                  </p:childTnLst>
                                </p:cTn>
                              </p:par>
                            </p:childTnLst>
                          </p:cTn>
                        </p:par>
                        <p:par>
                          <p:cTn id="33" fill="hold">
                            <p:stCondLst>
                              <p:cond delay="1750"/>
                            </p:stCondLst>
                            <p:childTnLst>
                              <p:par>
                                <p:cTn id="34" presetID="2" presetClass="entr" presetSubtype="2" fill="hold" grpId="0" nodeType="after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250" fill="hold"/>
                                        <p:tgtEl>
                                          <p:spTgt spid="31"/>
                                        </p:tgtEl>
                                        <p:attrNameLst>
                                          <p:attrName>ppt_x</p:attrName>
                                        </p:attrNameLst>
                                      </p:cBhvr>
                                      <p:tavLst>
                                        <p:tav tm="0">
                                          <p:val>
                                            <p:strVal val="1+#ppt_w/2"/>
                                          </p:val>
                                        </p:tav>
                                        <p:tav tm="100000">
                                          <p:val>
                                            <p:strVal val="#ppt_x"/>
                                          </p:val>
                                        </p:tav>
                                      </p:tavLst>
                                    </p:anim>
                                    <p:anim calcmode="lin" valueType="num">
                                      <p:cBhvr additive="base">
                                        <p:cTn id="37" dur="25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95000" r="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32" name="Metin kutusu 31"/>
          <p:cNvSpPr txBox="1"/>
          <p:nvPr/>
        </p:nvSpPr>
        <p:spPr>
          <a:xfrm>
            <a:off x="1005714" y="1089898"/>
            <a:ext cx="3448380" cy="1107996"/>
          </a:xfrm>
          <a:prstGeom prst="rect">
            <a:avLst/>
          </a:prstGeom>
          <a:noFill/>
        </p:spPr>
        <p:txBody>
          <a:bodyPr wrap="none" rtlCol="0">
            <a:spAutoFit/>
          </a:bodyPr>
          <a:lstStyle/>
          <a:p>
            <a:r>
              <a:rPr lang="tr-TR" sz="6600" b="1" dirty="0">
                <a:solidFill>
                  <a:srgbClr val="EE7430"/>
                </a:solidFill>
              </a:rPr>
              <a:t>Öncelikle</a:t>
            </a:r>
          </a:p>
        </p:txBody>
      </p:sp>
      <p:sp>
        <p:nvSpPr>
          <p:cNvPr id="33" name="Metin kutusu 32"/>
          <p:cNvSpPr txBox="1"/>
          <p:nvPr/>
        </p:nvSpPr>
        <p:spPr>
          <a:xfrm>
            <a:off x="1077141" y="2105561"/>
            <a:ext cx="5372820" cy="1323439"/>
          </a:xfrm>
          <a:prstGeom prst="rect">
            <a:avLst/>
          </a:prstGeom>
          <a:noFill/>
        </p:spPr>
        <p:txBody>
          <a:bodyPr wrap="square" rtlCol="0">
            <a:spAutoFit/>
          </a:bodyPr>
          <a:lstStyle/>
          <a:p>
            <a:r>
              <a:rPr lang="tr-TR" sz="4000" b="1" dirty="0">
                <a:solidFill>
                  <a:srgbClr val="E61F4F"/>
                </a:solidFill>
              </a:rPr>
              <a:t>Kendiniz için </a:t>
            </a:r>
            <a:r>
              <a:rPr lang="tr-TR" sz="4000" b="1" dirty="0">
                <a:solidFill>
                  <a:srgbClr val="231F20"/>
                </a:solidFill>
              </a:rPr>
              <a:t>sağlığınıza </a:t>
            </a:r>
          </a:p>
          <a:p>
            <a:r>
              <a:rPr lang="tr-TR" sz="4000" b="1" dirty="0">
                <a:solidFill>
                  <a:srgbClr val="231F20"/>
                </a:solidFill>
              </a:rPr>
              <a:t>dikkat edin.</a:t>
            </a:r>
          </a:p>
        </p:txBody>
      </p:sp>
      <p:sp>
        <p:nvSpPr>
          <p:cNvPr id="14" name="Rectangle 13">
            <a:extLst>
              <a:ext uri="{FF2B5EF4-FFF2-40B4-BE49-F238E27FC236}">
                <a16:creationId xmlns:a16="http://schemas.microsoft.com/office/drawing/2014/main" id="{1BB90AC1-68A0-B645-AD82-D0FF8F4B77E1}"/>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6" name="Metin kutusu 15">
            <a:extLst>
              <a:ext uri="{FF2B5EF4-FFF2-40B4-BE49-F238E27FC236}">
                <a16:creationId xmlns:a16="http://schemas.microsoft.com/office/drawing/2014/main" id="{6162B27F-6C5C-FA48-BCF8-135312C9DE5D}"/>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842EF231-6305-EE4D-9510-76A0478C681E}" type="slidenum">
              <a:rPr lang="tr-TR" sz="2400" b="1" smtClean="0">
                <a:solidFill>
                  <a:srgbClr val="DADADA"/>
                </a:solidFill>
              </a:rPr>
              <a:t>3</a:t>
            </a:fld>
            <a:endParaRPr lang="tr-TR" sz="2400" b="1" dirty="0">
              <a:solidFill>
                <a:srgbClr val="DADADA"/>
              </a:solidFill>
            </a:endParaRPr>
          </a:p>
        </p:txBody>
      </p:sp>
    </p:spTree>
    <p:extLst>
      <p:ext uri="{BB962C8B-B14F-4D97-AF65-F5344CB8AC3E}">
        <p14:creationId xmlns:p14="http://schemas.microsoft.com/office/powerpoint/2010/main" val="327718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2" fill="hold" grpId="0" nodeType="after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250" fill="hold"/>
                                        <p:tgtEl>
                                          <p:spTgt spid="42"/>
                                        </p:tgtEl>
                                        <p:attrNameLst>
                                          <p:attrName>ppt_x</p:attrName>
                                        </p:attrNameLst>
                                      </p:cBhvr>
                                      <p:tavLst>
                                        <p:tav tm="0">
                                          <p:val>
                                            <p:strVal val="1+#ppt_w/2"/>
                                          </p:val>
                                        </p:tav>
                                        <p:tav tm="100000">
                                          <p:val>
                                            <p:strVal val="#ppt_x"/>
                                          </p:val>
                                        </p:tav>
                                      </p:tavLst>
                                    </p:anim>
                                    <p:anim calcmode="lin" valueType="num">
                                      <p:cBhvr additive="base">
                                        <p:cTn id="16" dur="250" fill="hold"/>
                                        <p:tgtEl>
                                          <p:spTgt spid="4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25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250" fill="hold"/>
                                        <p:tgtEl>
                                          <p:spTgt spid="43"/>
                                        </p:tgtEl>
                                        <p:attrNameLst>
                                          <p:attrName>ppt_x</p:attrName>
                                        </p:attrNameLst>
                                      </p:cBhvr>
                                      <p:tavLst>
                                        <p:tav tm="0">
                                          <p:val>
                                            <p:strVal val="1+#ppt_w/2"/>
                                          </p:val>
                                        </p:tav>
                                        <p:tav tm="100000">
                                          <p:val>
                                            <p:strVal val="#ppt_x"/>
                                          </p:val>
                                        </p:tav>
                                      </p:tavLst>
                                    </p:anim>
                                    <p:anim calcmode="lin" valueType="num">
                                      <p:cBhvr additive="base">
                                        <p:cTn id="20" dur="250" fill="hold"/>
                                        <p:tgtEl>
                                          <p:spTgt spid="43"/>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2" presetClass="entr" presetSubtype="8"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250" fill="hold"/>
                                        <p:tgtEl>
                                          <p:spTgt spid="27"/>
                                        </p:tgtEl>
                                        <p:attrNameLst>
                                          <p:attrName>ppt_x</p:attrName>
                                        </p:attrNameLst>
                                      </p:cBhvr>
                                      <p:tavLst>
                                        <p:tav tm="0">
                                          <p:val>
                                            <p:strVal val="0-#ppt_w/2"/>
                                          </p:val>
                                        </p:tav>
                                        <p:tav tm="100000">
                                          <p:val>
                                            <p:strVal val="#ppt_x"/>
                                          </p:val>
                                        </p:tav>
                                      </p:tavLst>
                                    </p:anim>
                                    <p:anim calcmode="lin" valueType="num">
                                      <p:cBhvr additive="base">
                                        <p:cTn id="25" dur="250" fill="hold"/>
                                        <p:tgtEl>
                                          <p:spTgt spid="27"/>
                                        </p:tgtEl>
                                        <p:attrNameLst>
                                          <p:attrName>ppt_y</p:attrName>
                                        </p:attrNameLst>
                                      </p:cBhvr>
                                      <p:tavLst>
                                        <p:tav tm="0">
                                          <p:val>
                                            <p:strVal val="#ppt_y"/>
                                          </p:val>
                                        </p:tav>
                                        <p:tav tm="100000">
                                          <p:val>
                                            <p:strVal val="#ppt_y"/>
                                          </p:val>
                                        </p:tav>
                                      </p:tavLst>
                                    </p:anim>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250"/>
                                        <p:tgtEl>
                                          <p:spTgt spid="32"/>
                                        </p:tgtEl>
                                      </p:cBhvr>
                                    </p:animEffect>
                                  </p:childTnLst>
                                </p:cTn>
                              </p:par>
                            </p:childTnLst>
                          </p:cTn>
                        </p:par>
                        <p:par>
                          <p:cTn id="30" fill="hold">
                            <p:stCondLst>
                              <p:cond delay="1500"/>
                            </p:stCondLst>
                            <p:childTnLst>
                              <p:par>
                                <p:cTn id="31" presetID="22" presetClass="entr" presetSubtype="1" fill="hold" grpId="0"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up)">
                                      <p:cBhvr>
                                        <p:cTn id="33"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3" grpId="0" animBg="1"/>
      <p:bldP spid="15" grpId="0" animBg="1"/>
      <p:bldP spid="43" grpId="0" animBg="1"/>
      <p:bldP spid="27" grpId="0" animBg="1"/>
      <p:bldP spid="32" grpId="0"/>
      <p:bldP spid="3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764737" cy="1015663"/>
          </a:xfrm>
          <a:prstGeom prst="rect">
            <a:avLst/>
          </a:prstGeom>
          <a:noFill/>
        </p:spPr>
        <p:txBody>
          <a:bodyPr wrap="none" rtlCol="0">
            <a:spAutoFit/>
          </a:bodyPr>
          <a:lstStyle/>
          <a:p>
            <a:r>
              <a:rPr lang="tr-TR" sz="6000" b="1" dirty="0"/>
              <a:t>Sağlıklı Giyim Kuşam</a:t>
            </a:r>
          </a:p>
        </p:txBody>
      </p:sp>
      <p:grpSp>
        <p:nvGrpSpPr>
          <p:cNvPr id="10" name="Grup 9"/>
          <p:cNvGrpSpPr/>
          <p:nvPr/>
        </p:nvGrpSpPr>
        <p:grpSpPr>
          <a:xfrm>
            <a:off x="554927" y="1756079"/>
            <a:ext cx="6100688" cy="923330"/>
            <a:chOff x="554927" y="1881525"/>
            <a:chExt cx="6100688" cy="923330"/>
          </a:xfrm>
        </p:grpSpPr>
        <p:sp>
          <p:nvSpPr>
            <p:cNvPr id="16" name="Metin kutusu 15"/>
            <p:cNvSpPr txBox="1"/>
            <p:nvPr/>
          </p:nvSpPr>
          <p:spPr>
            <a:xfrm>
              <a:off x="746177" y="1881525"/>
              <a:ext cx="5909438" cy="923330"/>
            </a:xfrm>
            <a:prstGeom prst="rect">
              <a:avLst/>
            </a:prstGeom>
            <a:noFill/>
          </p:spPr>
          <p:txBody>
            <a:bodyPr wrap="none" rtlCol="0">
              <a:spAutoFit/>
            </a:bodyPr>
            <a:lstStyle/>
            <a:p>
              <a:r>
                <a:rPr lang="tr-TR" dirty="0">
                  <a:solidFill>
                    <a:srgbClr val="575757"/>
                  </a:solidFill>
                </a:rPr>
                <a:t>Yüksek topuklu ayakkabılarda vücudun ayağa yansıyan ağırlık</a:t>
              </a:r>
            </a:p>
            <a:p>
              <a:r>
                <a:rPr lang="tr-TR" dirty="0">
                  <a:solidFill>
                    <a:srgbClr val="575757"/>
                  </a:solidFill>
                </a:rPr>
                <a:t>merkezinde kayma olacağı için dizde, belde ve bacakta ağrılar</a:t>
              </a:r>
            </a:p>
            <a:p>
              <a:r>
                <a:rPr lang="tr-TR" dirty="0">
                  <a:solidFill>
                    <a:srgbClr val="575757"/>
                  </a:solidFill>
                </a:rPr>
                <a:t>meydana gelir. </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grpSp>
        <p:nvGrpSpPr>
          <p:cNvPr id="52" name="Grup 51"/>
          <p:cNvGrpSpPr/>
          <p:nvPr/>
        </p:nvGrpSpPr>
        <p:grpSpPr>
          <a:xfrm>
            <a:off x="547900" y="2873743"/>
            <a:ext cx="5360742" cy="646331"/>
            <a:chOff x="554927" y="1881525"/>
            <a:chExt cx="5360742" cy="646331"/>
          </a:xfrm>
        </p:grpSpPr>
        <p:sp>
          <p:nvSpPr>
            <p:cNvPr id="53" name="Metin kutusu 52"/>
            <p:cNvSpPr txBox="1"/>
            <p:nvPr/>
          </p:nvSpPr>
          <p:spPr>
            <a:xfrm>
              <a:off x="746177" y="1881525"/>
              <a:ext cx="5169492" cy="646331"/>
            </a:xfrm>
            <a:prstGeom prst="rect">
              <a:avLst/>
            </a:prstGeom>
            <a:noFill/>
          </p:spPr>
          <p:txBody>
            <a:bodyPr wrap="none" rtlCol="0">
              <a:spAutoFit/>
            </a:bodyPr>
            <a:lstStyle/>
            <a:p>
              <a:r>
                <a:rPr lang="tr-TR" dirty="0">
                  <a:solidFill>
                    <a:srgbClr val="575757"/>
                  </a:solidFill>
                </a:rPr>
                <a:t>Yanlış ayakkabı seçimi parmaklarda şekil bozukluğuna</a:t>
              </a:r>
            </a:p>
            <a:p>
              <a:r>
                <a:rPr lang="tr-TR" dirty="0">
                  <a:solidFill>
                    <a:srgbClr val="575757"/>
                  </a:solidFill>
                </a:rPr>
                <a:t>ve tırnak batmalarına sebep olabilir. </a:t>
              </a:r>
            </a:p>
          </p:txBody>
        </p:sp>
        <p:pic>
          <p:nvPicPr>
            <p:cNvPr id="54" name="Resim 53"/>
            <p:cNvPicPr>
              <a:picLocks noChangeAspect="1"/>
            </p:cNvPicPr>
            <p:nvPr/>
          </p:nvPicPr>
          <p:blipFill>
            <a:blip r:embed="rId3"/>
            <a:stretch>
              <a:fillRect/>
            </a:stretch>
          </p:blipFill>
          <p:spPr>
            <a:xfrm>
              <a:off x="554927" y="1991580"/>
              <a:ext cx="191250" cy="180000"/>
            </a:xfrm>
            <a:prstGeom prst="rect">
              <a:avLst/>
            </a:prstGeom>
          </p:spPr>
        </p:pic>
      </p:grpSp>
      <p:sp>
        <p:nvSpPr>
          <p:cNvPr id="2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t="-1000" b="-48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26" name="Grup 25"/>
          <p:cNvGrpSpPr/>
          <p:nvPr/>
        </p:nvGrpSpPr>
        <p:grpSpPr>
          <a:xfrm>
            <a:off x="579368" y="3761793"/>
            <a:ext cx="5360742" cy="646331"/>
            <a:chOff x="554927" y="1881525"/>
            <a:chExt cx="5360742" cy="646331"/>
          </a:xfrm>
        </p:grpSpPr>
        <p:sp>
          <p:nvSpPr>
            <p:cNvPr id="28" name="Metin kutusu 27"/>
            <p:cNvSpPr txBox="1"/>
            <p:nvPr/>
          </p:nvSpPr>
          <p:spPr>
            <a:xfrm>
              <a:off x="746177" y="1881525"/>
              <a:ext cx="5169492" cy="646331"/>
            </a:xfrm>
            <a:prstGeom prst="rect">
              <a:avLst/>
            </a:prstGeom>
            <a:noFill/>
          </p:spPr>
          <p:txBody>
            <a:bodyPr wrap="none" rtlCol="0">
              <a:spAutoFit/>
            </a:bodyPr>
            <a:lstStyle/>
            <a:p>
              <a:r>
                <a:rPr lang="tr-TR" dirty="0">
                  <a:solidFill>
                    <a:srgbClr val="575757"/>
                  </a:solidFill>
                </a:rPr>
                <a:t>Ayağı sıkmadan kavrayan ve ayağın doğal kavislerini</a:t>
              </a:r>
            </a:p>
            <a:p>
              <a:r>
                <a:rPr lang="tr-TR" dirty="0">
                  <a:solidFill>
                    <a:srgbClr val="575757"/>
                  </a:solidFill>
                </a:rPr>
                <a:t>destekleyen ayakkabılar kullanın.</a:t>
              </a:r>
            </a:p>
          </p:txBody>
        </p:sp>
        <p:pic>
          <p:nvPicPr>
            <p:cNvPr id="29" name="Resim 28"/>
            <p:cNvPicPr>
              <a:picLocks noChangeAspect="1"/>
            </p:cNvPicPr>
            <p:nvPr/>
          </p:nvPicPr>
          <p:blipFill>
            <a:blip r:embed="rId3"/>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40910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50"/>
                                        <p:tgtEl>
                                          <p:spTgt spid="10"/>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fade">
                                      <p:cBhvr>
                                        <p:cTn id="20" dur="250"/>
                                        <p:tgtEl>
                                          <p:spTgt spid="52"/>
                                        </p:tgtEl>
                                      </p:cBhvr>
                                    </p:animEffect>
                                  </p:childTnLst>
                                </p:cTn>
                              </p:par>
                            </p:childTnLst>
                          </p:cTn>
                        </p:par>
                        <p:par>
                          <p:cTn id="21" fill="hold">
                            <p:stCondLst>
                              <p:cond delay="1000"/>
                            </p:stCondLst>
                            <p:childTnLst>
                              <p:par>
                                <p:cTn id="22" presetID="2" presetClass="entr" presetSubtype="2"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250" fill="hold"/>
                                        <p:tgtEl>
                                          <p:spTgt spid="27"/>
                                        </p:tgtEl>
                                        <p:attrNameLst>
                                          <p:attrName>ppt_x</p:attrName>
                                        </p:attrNameLst>
                                      </p:cBhvr>
                                      <p:tavLst>
                                        <p:tav tm="0">
                                          <p:val>
                                            <p:strVal val="1+#ppt_w/2"/>
                                          </p:val>
                                        </p:tav>
                                        <p:tav tm="100000">
                                          <p:val>
                                            <p:strVal val="#ppt_x"/>
                                          </p:val>
                                        </p:tav>
                                      </p:tavLst>
                                    </p:anim>
                                    <p:anim calcmode="lin" valueType="num">
                                      <p:cBhvr additive="base">
                                        <p:cTn id="25" dur="250" fill="hold"/>
                                        <p:tgtEl>
                                          <p:spTgt spid="27"/>
                                        </p:tgtEl>
                                        <p:attrNameLst>
                                          <p:attrName>ppt_y</p:attrName>
                                        </p:attrNameLst>
                                      </p:cBhvr>
                                      <p:tavLst>
                                        <p:tav tm="0">
                                          <p:val>
                                            <p:strVal val="#ppt_y"/>
                                          </p:val>
                                        </p:tav>
                                        <p:tav tm="100000">
                                          <p:val>
                                            <p:strVal val="#ppt_y"/>
                                          </p:val>
                                        </p:tav>
                                      </p:tavLst>
                                    </p:anim>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2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228902" cy="1015663"/>
          </a:xfrm>
          <a:prstGeom prst="rect">
            <a:avLst/>
          </a:prstGeom>
          <a:noFill/>
        </p:spPr>
        <p:txBody>
          <a:bodyPr wrap="none" rtlCol="0">
            <a:spAutoFit/>
          </a:bodyPr>
          <a:lstStyle/>
          <a:p>
            <a:r>
              <a:rPr lang="tr-TR" sz="6000" b="1" dirty="0"/>
              <a:t>Çevrenizi temiz tutun</a:t>
            </a:r>
          </a:p>
        </p:txBody>
      </p:sp>
      <p:grpSp>
        <p:nvGrpSpPr>
          <p:cNvPr id="10" name="Grup 9"/>
          <p:cNvGrpSpPr/>
          <p:nvPr/>
        </p:nvGrpSpPr>
        <p:grpSpPr>
          <a:xfrm>
            <a:off x="554927" y="1614103"/>
            <a:ext cx="7215352" cy="353943"/>
            <a:chOff x="554927" y="1881525"/>
            <a:chExt cx="7215352" cy="353943"/>
          </a:xfrm>
        </p:grpSpPr>
        <p:sp>
          <p:nvSpPr>
            <p:cNvPr id="16" name="Metin kutusu 15"/>
            <p:cNvSpPr txBox="1"/>
            <p:nvPr/>
          </p:nvSpPr>
          <p:spPr>
            <a:xfrm>
              <a:off x="746177" y="1881525"/>
              <a:ext cx="7024102" cy="353943"/>
            </a:xfrm>
            <a:prstGeom prst="rect">
              <a:avLst/>
            </a:prstGeom>
            <a:noFill/>
          </p:spPr>
          <p:txBody>
            <a:bodyPr wrap="none" rtlCol="0">
              <a:spAutoFit/>
            </a:bodyPr>
            <a:lstStyle/>
            <a:p>
              <a:r>
                <a:rPr lang="tr-TR" sz="1700" dirty="0">
                  <a:solidFill>
                    <a:srgbClr val="575757"/>
                  </a:solidFill>
                </a:rPr>
                <a:t>Deodorant, parfüm ve makyaj malzemelerini sık ve çok miktarda kullanmayın.</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 name="Dikdörtgen 2"/>
          <p:cNvSpPr/>
          <p:nvPr/>
        </p:nvSpPr>
        <p:spPr>
          <a:xfrm>
            <a:off x="746177" y="1316058"/>
            <a:ext cx="3735061" cy="369332"/>
          </a:xfrm>
          <a:prstGeom prst="rect">
            <a:avLst/>
          </a:prstGeom>
        </p:spPr>
        <p:txBody>
          <a:bodyPr wrap="none">
            <a:spAutoFit/>
          </a:bodyPr>
          <a:lstStyle/>
          <a:p>
            <a:r>
              <a:rPr lang="tr-TR" b="1" dirty="0">
                <a:solidFill>
                  <a:srgbClr val="575757"/>
                </a:solidFill>
              </a:rPr>
              <a:t>Ev temizliğinde nelere dikkat edelim?</a:t>
            </a:r>
          </a:p>
        </p:txBody>
      </p:sp>
      <p:grpSp>
        <p:nvGrpSpPr>
          <p:cNvPr id="23" name="Grup 22"/>
          <p:cNvGrpSpPr/>
          <p:nvPr/>
        </p:nvGrpSpPr>
        <p:grpSpPr>
          <a:xfrm>
            <a:off x="554927" y="1983528"/>
            <a:ext cx="6831786" cy="353943"/>
            <a:chOff x="554927" y="1881525"/>
            <a:chExt cx="6831786" cy="353943"/>
          </a:xfrm>
        </p:grpSpPr>
        <p:sp>
          <p:nvSpPr>
            <p:cNvPr id="24" name="Metin kutusu 23"/>
            <p:cNvSpPr txBox="1"/>
            <p:nvPr/>
          </p:nvSpPr>
          <p:spPr>
            <a:xfrm>
              <a:off x="746177" y="1881525"/>
              <a:ext cx="6640536" cy="353943"/>
            </a:xfrm>
            <a:prstGeom prst="rect">
              <a:avLst/>
            </a:prstGeom>
            <a:noFill/>
          </p:spPr>
          <p:txBody>
            <a:bodyPr wrap="none" rtlCol="0">
              <a:spAutoFit/>
            </a:bodyPr>
            <a:lstStyle/>
            <a:p>
              <a:r>
                <a:rPr lang="tr-TR" sz="1700" dirty="0">
                  <a:solidFill>
                    <a:srgbClr val="575757"/>
                  </a:solidFill>
                </a:rPr>
                <a:t>Buzdolabını temiz tutun, son kullanma tarihi geçmiş gıdaları bekletmeyin.</a:t>
              </a:r>
            </a:p>
          </p:txBody>
        </p:sp>
        <p:pic>
          <p:nvPicPr>
            <p:cNvPr id="25" name="Resim 24"/>
            <p:cNvPicPr>
              <a:picLocks noChangeAspect="1"/>
            </p:cNvPicPr>
            <p:nvPr/>
          </p:nvPicPr>
          <p:blipFill>
            <a:blip r:embed="rId3"/>
            <a:stretch>
              <a:fillRect/>
            </a:stretch>
          </p:blipFill>
          <p:spPr>
            <a:xfrm>
              <a:off x="554927" y="1991580"/>
              <a:ext cx="191250" cy="180000"/>
            </a:xfrm>
            <a:prstGeom prst="rect">
              <a:avLst/>
            </a:prstGeom>
          </p:spPr>
        </p:pic>
      </p:grpSp>
      <p:grpSp>
        <p:nvGrpSpPr>
          <p:cNvPr id="26" name="Grup 25"/>
          <p:cNvGrpSpPr/>
          <p:nvPr/>
        </p:nvGrpSpPr>
        <p:grpSpPr>
          <a:xfrm>
            <a:off x="554927" y="2453564"/>
            <a:ext cx="5835937" cy="353943"/>
            <a:chOff x="554927" y="1930760"/>
            <a:chExt cx="5835937" cy="353943"/>
          </a:xfrm>
        </p:grpSpPr>
        <p:sp>
          <p:nvSpPr>
            <p:cNvPr id="27" name="Metin kutusu 26"/>
            <p:cNvSpPr txBox="1"/>
            <p:nvPr/>
          </p:nvSpPr>
          <p:spPr>
            <a:xfrm>
              <a:off x="746177" y="1930760"/>
              <a:ext cx="5644687" cy="353943"/>
            </a:xfrm>
            <a:prstGeom prst="rect">
              <a:avLst/>
            </a:prstGeom>
            <a:noFill/>
          </p:spPr>
          <p:txBody>
            <a:bodyPr wrap="none" rtlCol="0">
              <a:spAutoFit/>
            </a:bodyPr>
            <a:lstStyle/>
            <a:p>
              <a:r>
                <a:rPr lang="tr-TR" sz="1700" dirty="0">
                  <a:solidFill>
                    <a:srgbClr val="575757"/>
                  </a:solidFill>
                </a:rPr>
                <a:t>Temizlik sonrası tezgah ve ocakta deterjan artığı bırakmayın.</a:t>
              </a:r>
            </a:p>
          </p:txBody>
        </p:sp>
        <p:pic>
          <p:nvPicPr>
            <p:cNvPr id="28" name="Resim 27"/>
            <p:cNvPicPr>
              <a:picLocks noChangeAspect="1"/>
            </p:cNvPicPr>
            <p:nvPr/>
          </p:nvPicPr>
          <p:blipFill>
            <a:blip r:embed="rId3"/>
            <a:stretch>
              <a:fillRect/>
            </a:stretch>
          </p:blipFill>
          <p:spPr>
            <a:xfrm>
              <a:off x="554927" y="1991580"/>
              <a:ext cx="191250" cy="180000"/>
            </a:xfrm>
            <a:prstGeom prst="rect">
              <a:avLst/>
            </a:prstGeom>
          </p:spPr>
        </p:pic>
      </p:grpSp>
      <p:grpSp>
        <p:nvGrpSpPr>
          <p:cNvPr id="29" name="Grup 28"/>
          <p:cNvGrpSpPr/>
          <p:nvPr/>
        </p:nvGrpSpPr>
        <p:grpSpPr>
          <a:xfrm>
            <a:off x="582402" y="2787531"/>
            <a:ext cx="5048415" cy="353943"/>
            <a:chOff x="554927" y="1880285"/>
            <a:chExt cx="5048415" cy="353943"/>
          </a:xfrm>
        </p:grpSpPr>
        <p:sp>
          <p:nvSpPr>
            <p:cNvPr id="30" name="Metin kutusu 29"/>
            <p:cNvSpPr txBox="1"/>
            <p:nvPr/>
          </p:nvSpPr>
          <p:spPr>
            <a:xfrm>
              <a:off x="777149" y="1880285"/>
              <a:ext cx="4826193" cy="353943"/>
            </a:xfrm>
            <a:prstGeom prst="rect">
              <a:avLst/>
            </a:prstGeom>
            <a:noFill/>
          </p:spPr>
          <p:txBody>
            <a:bodyPr wrap="none" rtlCol="0">
              <a:spAutoFit/>
            </a:bodyPr>
            <a:lstStyle/>
            <a:p>
              <a:r>
                <a:rPr lang="tr-TR" sz="1700" dirty="0">
                  <a:solidFill>
                    <a:srgbClr val="575757"/>
                  </a:solidFill>
                </a:rPr>
                <a:t>Dışardan gelince elinizi yıkayın, elbisenizi </a:t>
              </a:r>
              <a:r>
                <a:rPr lang="tr-TR" sz="1700" dirty="0" smtClean="0">
                  <a:solidFill>
                    <a:srgbClr val="575757"/>
                  </a:solidFill>
                </a:rPr>
                <a:t>değiştirin.</a:t>
              </a:r>
              <a:endParaRPr lang="tr-TR" sz="1700" dirty="0">
                <a:solidFill>
                  <a:srgbClr val="575757"/>
                </a:solidFill>
              </a:endParaRPr>
            </a:p>
          </p:txBody>
        </p:sp>
        <p:pic>
          <p:nvPicPr>
            <p:cNvPr id="34" name="Resim 33"/>
            <p:cNvPicPr>
              <a:picLocks noChangeAspect="1"/>
            </p:cNvPicPr>
            <p:nvPr/>
          </p:nvPicPr>
          <p:blipFill>
            <a:blip r:embed="rId3"/>
            <a:stretch>
              <a:fillRect/>
            </a:stretch>
          </p:blipFill>
          <p:spPr>
            <a:xfrm>
              <a:off x="554927" y="1991580"/>
              <a:ext cx="191250" cy="180000"/>
            </a:xfrm>
            <a:prstGeom prst="rect">
              <a:avLst/>
            </a:prstGeom>
          </p:spPr>
        </p:pic>
      </p:grpSp>
      <p:sp>
        <p:nvSpPr>
          <p:cNvPr id="38" name="Metin kutusu 37"/>
          <p:cNvSpPr txBox="1"/>
          <p:nvPr/>
        </p:nvSpPr>
        <p:spPr>
          <a:xfrm>
            <a:off x="746177" y="2600427"/>
            <a:ext cx="184731" cy="353943"/>
          </a:xfrm>
          <a:prstGeom prst="rect">
            <a:avLst/>
          </a:prstGeom>
          <a:noFill/>
        </p:spPr>
        <p:txBody>
          <a:bodyPr wrap="none" rtlCol="0">
            <a:spAutoFit/>
          </a:bodyPr>
          <a:lstStyle/>
          <a:p>
            <a:endParaRPr lang="tr-TR" sz="1700" dirty="0">
              <a:solidFill>
                <a:srgbClr val="575757"/>
              </a:solidFill>
            </a:endParaRPr>
          </a:p>
        </p:txBody>
      </p:sp>
      <p:grpSp>
        <p:nvGrpSpPr>
          <p:cNvPr id="43" name="Grup 42"/>
          <p:cNvGrpSpPr/>
          <p:nvPr/>
        </p:nvGrpSpPr>
        <p:grpSpPr>
          <a:xfrm>
            <a:off x="584993" y="3210588"/>
            <a:ext cx="5040200" cy="353943"/>
            <a:chOff x="554927" y="1904608"/>
            <a:chExt cx="5040200" cy="353943"/>
          </a:xfrm>
        </p:grpSpPr>
        <p:sp>
          <p:nvSpPr>
            <p:cNvPr id="44" name="Metin kutusu 43"/>
            <p:cNvSpPr txBox="1"/>
            <p:nvPr/>
          </p:nvSpPr>
          <p:spPr>
            <a:xfrm>
              <a:off x="789196" y="1904608"/>
              <a:ext cx="4805931" cy="353943"/>
            </a:xfrm>
            <a:prstGeom prst="rect">
              <a:avLst/>
            </a:prstGeom>
            <a:noFill/>
          </p:spPr>
          <p:txBody>
            <a:bodyPr wrap="none" rtlCol="0">
              <a:spAutoFit/>
            </a:bodyPr>
            <a:lstStyle/>
            <a:p>
              <a:r>
                <a:rPr lang="tr-TR" sz="1700" dirty="0">
                  <a:solidFill>
                    <a:srgbClr val="575757"/>
                  </a:solidFill>
                </a:rPr>
                <a:t>Temizlik malzemelerini kullanırken aşırıya kaçmayın. </a:t>
              </a:r>
            </a:p>
          </p:txBody>
        </p:sp>
        <p:pic>
          <p:nvPicPr>
            <p:cNvPr id="45" name="Resim 44"/>
            <p:cNvPicPr>
              <a:picLocks noChangeAspect="1"/>
            </p:cNvPicPr>
            <p:nvPr/>
          </p:nvPicPr>
          <p:blipFill>
            <a:blip r:embed="rId3"/>
            <a:stretch>
              <a:fillRect/>
            </a:stretch>
          </p:blipFill>
          <p:spPr>
            <a:xfrm>
              <a:off x="554927" y="1991580"/>
              <a:ext cx="191250" cy="180000"/>
            </a:xfrm>
            <a:prstGeom prst="rect">
              <a:avLst/>
            </a:prstGeom>
          </p:spPr>
        </p:pic>
      </p:grpSp>
      <p:grpSp>
        <p:nvGrpSpPr>
          <p:cNvPr id="49" name="Grup 48"/>
          <p:cNvGrpSpPr/>
          <p:nvPr/>
        </p:nvGrpSpPr>
        <p:grpSpPr>
          <a:xfrm>
            <a:off x="566833" y="3630873"/>
            <a:ext cx="4709251" cy="353943"/>
            <a:chOff x="554927" y="1903927"/>
            <a:chExt cx="4709251" cy="353943"/>
          </a:xfrm>
        </p:grpSpPr>
        <p:sp>
          <p:nvSpPr>
            <p:cNvPr id="50" name="Metin kutusu 49"/>
            <p:cNvSpPr txBox="1"/>
            <p:nvPr/>
          </p:nvSpPr>
          <p:spPr>
            <a:xfrm>
              <a:off x="775962" y="1903927"/>
              <a:ext cx="4488216" cy="353943"/>
            </a:xfrm>
            <a:prstGeom prst="rect">
              <a:avLst/>
            </a:prstGeom>
            <a:noFill/>
          </p:spPr>
          <p:txBody>
            <a:bodyPr wrap="none" rtlCol="0">
              <a:spAutoFit/>
            </a:bodyPr>
            <a:lstStyle/>
            <a:p>
              <a:r>
                <a:rPr lang="da-DK" sz="1700" dirty="0">
                  <a:solidFill>
                    <a:srgbClr val="575757"/>
                  </a:solidFill>
                </a:rPr>
                <a:t>Tuvalet, banyo ve mutfak temizliğine dikkat edin.</a:t>
              </a:r>
            </a:p>
          </p:txBody>
        </p:sp>
        <p:pic>
          <p:nvPicPr>
            <p:cNvPr id="51" name="Resim 50"/>
            <p:cNvPicPr>
              <a:picLocks noChangeAspect="1"/>
            </p:cNvPicPr>
            <p:nvPr/>
          </p:nvPicPr>
          <p:blipFill>
            <a:blip r:embed="rId3"/>
            <a:stretch>
              <a:fillRect/>
            </a:stretch>
          </p:blipFill>
          <p:spPr>
            <a:xfrm>
              <a:off x="554927" y="1991580"/>
              <a:ext cx="191250" cy="180000"/>
            </a:xfrm>
            <a:prstGeom prst="rect">
              <a:avLst/>
            </a:prstGeom>
          </p:spPr>
        </p:pic>
      </p:grpSp>
      <p:grpSp>
        <p:nvGrpSpPr>
          <p:cNvPr id="58" name="Grup 57"/>
          <p:cNvGrpSpPr/>
          <p:nvPr/>
        </p:nvGrpSpPr>
        <p:grpSpPr>
          <a:xfrm>
            <a:off x="582402" y="4075582"/>
            <a:ext cx="3614367" cy="353943"/>
            <a:chOff x="554927" y="1881525"/>
            <a:chExt cx="3614367" cy="353943"/>
          </a:xfrm>
        </p:grpSpPr>
        <p:sp>
          <p:nvSpPr>
            <p:cNvPr id="59" name="Metin kutusu 58"/>
            <p:cNvSpPr txBox="1"/>
            <p:nvPr/>
          </p:nvSpPr>
          <p:spPr>
            <a:xfrm>
              <a:off x="746177" y="1881525"/>
              <a:ext cx="3423117" cy="353943"/>
            </a:xfrm>
            <a:prstGeom prst="rect">
              <a:avLst/>
            </a:prstGeom>
            <a:noFill/>
          </p:spPr>
          <p:txBody>
            <a:bodyPr wrap="none" rtlCol="0">
              <a:spAutoFit/>
            </a:bodyPr>
            <a:lstStyle/>
            <a:p>
              <a:r>
                <a:rPr lang="sv-SE" sz="1700" dirty="0">
                  <a:solidFill>
                    <a:srgbClr val="575757"/>
                  </a:solidFill>
                </a:rPr>
                <a:t>Kalitesiz temizlik malzemesi almayın.</a:t>
              </a:r>
            </a:p>
          </p:txBody>
        </p:sp>
        <p:pic>
          <p:nvPicPr>
            <p:cNvPr id="60" name="Resim 59"/>
            <p:cNvPicPr>
              <a:picLocks noChangeAspect="1"/>
            </p:cNvPicPr>
            <p:nvPr/>
          </p:nvPicPr>
          <p:blipFill>
            <a:blip r:embed="rId3"/>
            <a:stretch>
              <a:fillRect/>
            </a:stretch>
          </p:blipFill>
          <p:spPr>
            <a:xfrm>
              <a:off x="554927" y="1991580"/>
              <a:ext cx="191250" cy="180000"/>
            </a:xfrm>
            <a:prstGeom prst="rect">
              <a:avLst/>
            </a:prstGeom>
          </p:spPr>
        </p:pic>
      </p:grpSp>
      <p:grpSp>
        <p:nvGrpSpPr>
          <p:cNvPr id="67" name="Grup 66"/>
          <p:cNvGrpSpPr/>
          <p:nvPr/>
        </p:nvGrpSpPr>
        <p:grpSpPr>
          <a:xfrm>
            <a:off x="582402" y="4495327"/>
            <a:ext cx="2768494" cy="353943"/>
            <a:chOff x="554927" y="1881525"/>
            <a:chExt cx="2768494" cy="353943"/>
          </a:xfrm>
        </p:grpSpPr>
        <p:sp>
          <p:nvSpPr>
            <p:cNvPr id="68" name="Metin kutusu 67"/>
            <p:cNvSpPr txBox="1"/>
            <p:nvPr/>
          </p:nvSpPr>
          <p:spPr>
            <a:xfrm>
              <a:off x="746177" y="1881525"/>
              <a:ext cx="2577244" cy="353943"/>
            </a:xfrm>
            <a:prstGeom prst="rect">
              <a:avLst/>
            </a:prstGeom>
            <a:noFill/>
          </p:spPr>
          <p:txBody>
            <a:bodyPr wrap="none" rtlCol="0">
              <a:spAutoFit/>
            </a:bodyPr>
            <a:lstStyle/>
            <a:p>
              <a:r>
                <a:rPr lang="sv-SE" sz="1700" dirty="0">
                  <a:solidFill>
                    <a:srgbClr val="575757"/>
                  </a:solidFill>
                </a:rPr>
                <a:t>Evinizi bol bol havalandırın.</a:t>
              </a:r>
            </a:p>
          </p:txBody>
        </p:sp>
        <p:pic>
          <p:nvPicPr>
            <p:cNvPr id="69" name="Resim 68"/>
            <p:cNvPicPr>
              <a:picLocks noChangeAspect="1"/>
            </p:cNvPicPr>
            <p:nvPr/>
          </p:nvPicPr>
          <p:blipFill>
            <a:blip r:embed="rId3"/>
            <a:stretch>
              <a:fillRect/>
            </a:stretch>
          </p:blipFill>
          <p:spPr>
            <a:xfrm>
              <a:off x="554927" y="1991580"/>
              <a:ext cx="191250" cy="180000"/>
            </a:xfrm>
            <a:prstGeom prst="rect">
              <a:avLst/>
            </a:prstGeom>
          </p:spPr>
        </p:pic>
      </p:grpSp>
      <p:grpSp>
        <p:nvGrpSpPr>
          <p:cNvPr id="70" name="Grup 69"/>
          <p:cNvGrpSpPr/>
          <p:nvPr/>
        </p:nvGrpSpPr>
        <p:grpSpPr>
          <a:xfrm>
            <a:off x="566833" y="4956859"/>
            <a:ext cx="2274321" cy="353943"/>
            <a:chOff x="554927" y="1953765"/>
            <a:chExt cx="2274321" cy="353943"/>
          </a:xfrm>
        </p:grpSpPr>
        <p:sp>
          <p:nvSpPr>
            <p:cNvPr id="71" name="Metin kutusu 70"/>
            <p:cNvSpPr txBox="1"/>
            <p:nvPr/>
          </p:nvSpPr>
          <p:spPr>
            <a:xfrm>
              <a:off x="746177" y="1953765"/>
              <a:ext cx="2083071" cy="353943"/>
            </a:xfrm>
            <a:prstGeom prst="rect">
              <a:avLst/>
            </a:prstGeom>
            <a:noFill/>
          </p:spPr>
          <p:txBody>
            <a:bodyPr wrap="none" rtlCol="0">
              <a:spAutoFit/>
            </a:bodyPr>
            <a:lstStyle/>
            <a:p>
              <a:r>
                <a:rPr lang="sv-SE" sz="1700" dirty="0">
                  <a:solidFill>
                    <a:srgbClr val="575757"/>
                  </a:solidFill>
                </a:rPr>
                <a:t>Evde sigara içirmeyin.</a:t>
              </a:r>
            </a:p>
          </p:txBody>
        </p:sp>
        <p:pic>
          <p:nvPicPr>
            <p:cNvPr id="72" name="Resim 71"/>
            <p:cNvPicPr>
              <a:picLocks noChangeAspect="1"/>
            </p:cNvPicPr>
            <p:nvPr/>
          </p:nvPicPr>
          <p:blipFill>
            <a:blip r:embed="rId3"/>
            <a:stretch>
              <a:fillRect/>
            </a:stretch>
          </p:blipFill>
          <p:spPr>
            <a:xfrm>
              <a:off x="554927" y="1991580"/>
              <a:ext cx="191250" cy="180000"/>
            </a:xfrm>
            <a:prstGeom prst="rect">
              <a:avLst/>
            </a:prstGeom>
          </p:spPr>
        </p:pic>
      </p:grpSp>
      <p:sp>
        <p:nvSpPr>
          <p:cNvPr id="64"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78528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250"/>
                                        <p:tgtEl>
                                          <p:spTgt spid="3"/>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50"/>
                                        <p:tgtEl>
                                          <p:spTgt spid="10"/>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250"/>
                                        <p:tgtEl>
                                          <p:spTgt spid="23"/>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250"/>
                                        <p:tgtEl>
                                          <p:spTgt spid="26"/>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50"/>
                                        <p:tgtEl>
                                          <p:spTgt spid="29"/>
                                        </p:tgtEl>
                                      </p:cBhvr>
                                    </p:animEffect>
                                  </p:childTnLst>
                                </p:cTn>
                              </p:par>
                            </p:childTnLst>
                          </p:cTn>
                        </p:par>
                        <p:par>
                          <p:cTn id="33" fill="hold">
                            <p:stCondLst>
                              <p:cond delay="1750"/>
                            </p:stCondLst>
                            <p:childTnLst>
                              <p:par>
                                <p:cTn id="34" presetID="10" presetClass="entr" presetSubtype="0" fill="hold"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250"/>
                                        <p:tgtEl>
                                          <p:spTgt spid="43"/>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250"/>
                                        <p:tgtEl>
                                          <p:spTgt spid="49"/>
                                        </p:tgtEl>
                                      </p:cBhvr>
                                    </p:animEffect>
                                  </p:childTnLst>
                                </p:cTn>
                              </p:par>
                            </p:childTnLst>
                          </p:cTn>
                        </p:par>
                        <p:par>
                          <p:cTn id="41" fill="hold">
                            <p:stCondLst>
                              <p:cond delay="2250"/>
                            </p:stCondLst>
                            <p:childTnLst>
                              <p:par>
                                <p:cTn id="42" presetID="10" presetClass="entr" presetSubtype="0" fill="hold" nodeType="after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fade">
                                      <p:cBhvr>
                                        <p:cTn id="44" dur="250"/>
                                        <p:tgtEl>
                                          <p:spTgt spid="58"/>
                                        </p:tgtEl>
                                      </p:cBhvr>
                                    </p:animEffect>
                                  </p:childTnLst>
                                </p:cTn>
                              </p:par>
                            </p:childTnLst>
                          </p:cTn>
                        </p:par>
                        <p:par>
                          <p:cTn id="45" fill="hold">
                            <p:stCondLst>
                              <p:cond delay="2500"/>
                            </p:stCondLst>
                            <p:childTnLst>
                              <p:par>
                                <p:cTn id="46" presetID="10" presetClass="entr" presetSubtype="0" fill="hold" nodeType="after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fade">
                                      <p:cBhvr>
                                        <p:cTn id="48" dur="250"/>
                                        <p:tgtEl>
                                          <p:spTgt spid="67"/>
                                        </p:tgtEl>
                                      </p:cBhvr>
                                    </p:animEffect>
                                  </p:childTnLst>
                                </p:cTn>
                              </p:par>
                            </p:childTnLst>
                          </p:cTn>
                        </p:par>
                        <p:par>
                          <p:cTn id="49" fill="hold">
                            <p:stCondLst>
                              <p:cond delay="2750"/>
                            </p:stCondLst>
                            <p:childTnLst>
                              <p:par>
                                <p:cTn id="50" presetID="10" presetClass="entr" presetSubtype="0" fill="hold" nodeType="afterEffect">
                                  <p:stCondLst>
                                    <p:cond delay="0"/>
                                  </p:stCondLst>
                                  <p:childTnLst>
                                    <p:set>
                                      <p:cBhvr>
                                        <p:cTn id="51" dur="1" fill="hold">
                                          <p:stCondLst>
                                            <p:cond delay="0"/>
                                          </p:stCondLst>
                                        </p:cTn>
                                        <p:tgtEl>
                                          <p:spTgt spid="70"/>
                                        </p:tgtEl>
                                        <p:attrNameLst>
                                          <p:attrName>style.visibility</p:attrName>
                                        </p:attrNameLst>
                                      </p:cBhvr>
                                      <p:to>
                                        <p:strVal val="visible"/>
                                      </p:to>
                                    </p:set>
                                    <p:animEffect transition="in" filter="fade">
                                      <p:cBhvr>
                                        <p:cTn id="52" dur="250"/>
                                        <p:tgtEl>
                                          <p:spTgt spid="70"/>
                                        </p:tgtEl>
                                      </p:cBhvr>
                                    </p:animEffect>
                                  </p:childTnLst>
                                </p:cTn>
                              </p:par>
                            </p:childTnLst>
                          </p:cTn>
                        </p:par>
                        <p:par>
                          <p:cTn id="53" fill="hold">
                            <p:stCondLst>
                              <p:cond delay="3000"/>
                            </p:stCondLst>
                            <p:childTnLst>
                              <p:par>
                                <p:cTn id="54" presetID="2" presetClass="entr" presetSubtype="2" fill="hold" grpId="0" nodeType="afterEffect">
                                  <p:stCondLst>
                                    <p:cond delay="0"/>
                                  </p:stCondLst>
                                  <p:childTnLst>
                                    <p:set>
                                      <p:cBhvr>
                                        <p:cTn id="55" dur="1" fill="hold">
                                          <p:stCondLst>
                                            <p:cond delay="0"/>
                                          </p:stCondLst>
                                        </p:cTn>
                                        <p:tgtEl>
                                          <p:spTgt spid="64"/>
                                        </p:tgtEl>
                                        <p:attrNameLst>
                                          <p:attrName>style.visibility</p:attrName>
                                        </p:attrNameLst>
                                      </p:cBhvr>
                                      <p:to>
                                        <p:strVal val="visible"/>
                                      </p:to>
                                    </p:set>
                                    <p:anim calcmode="lin" valueType="num">
                                      <p:cBhvr additive="base">
                                        <p:cTn id="56" dur="250" fill="hold"/>
                                        <p:tgtEl>
                                          <p:spTgt spid="64"/>
                                        </p:tgtEl>
                                        <p:attrNameLst>
                                          <p:attrName>ppt_x</p:attrName>
                                        </p:attrNameLst>
                                      </p:cBhvr>
                                      <p:tavLst>
                                        <p:tav tm="0">
                                          <p:val>
                                            <p:strVal val="1+#ppt_w/2"/>
                                          </p:val>
                                        </p:tav>
                                        <p:tav tm="100000">
                                          <p:val>
                                            <p:strVal val="#ppt_x"/>
                                          </p:val>
                                        </p:tav>
                                      </p:tavLst>
                                    </p:anim>
                                    <p:anim calcmode="lin" valueType="num">
                                      <p:cBhvr additive="base">
                                        <p:cTn id="57" dur="250" fill="hold"/>
                                        <p:tgtEl>
                                          <p:spTgt spid="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 grpId="0"/>
      <p:bldP spid="6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3485891" cy="923330"/>
          </a:xfrm>
          <a:prstGeom prst="rect">
            <a:avLst/>
          </a:prstGeom>
          <a:noFill/>
        </p:spPr>
        <p:txBody>
          <a:bodyPr wrap="none" rtlCol="0">
            <a:spAutoFit/>
          </a:bodyPr>
          <a:lstStyle/>
          <a:p>
            <a:r>
              <a:rPr lang="tr-TR" sz="5400" b="1" dirty="0"/>
              <a:t>Hareketli ol</a:t>
            </a:r>
          </a:p>
        </p:txBody>
      </p:sp>
      <p:grpSp>
        <p:nvGrpSpPr>
          <p:cNvPr id="25" name="Grup 24"/>
          <p:cNvGrpSpPr/>
          <p:nvPr/>
        </p:nvGrpSpPr>
        <p:grpSpPr>
          <a:xfrm>
            <a:off x="568346" y="2251876"/>
            <a:ext cx="5531623" cy="1323439"/>
            <a:chOff x="554927" y="1881525"/>
            <a:chExt cx="5531623" cy="1323439"/>
          </a:xfrm>
        </p:grpSpPr>
        <p:sp>
          <p:nvSpPr>
            <p:cNvPr id="26" name="Metin kutusu 25"/>
            <p:cNvSpPr txBox="1"/>
            <p:nvPr/>
          </p:nvSpPr>
          <p:spPr>
            <a:xfrm>
              <a:off x="746177" y="1881525"/>
              <a:ext cx="5340373" cy="1323439"/>
            </a:xfrm>
            <a:prstGeom prst="rect">
              <a:avLst/>
            </a:prstGeom>
            <a:noFill/>
          </p:spPr>
          <p:txBody>
            <a:bodyPr wrap="none" rtlCol="0">
              <a:spAutoFit/>
            </a:bodyPr>
            <a:lstStyle/>
            <a:p>
              <a:r>
                <a:rPr lang="tr-TR" sz="2000" dirty="0">
                  <a:solidFill>
                    <a:srgbClr val="575757"/>
                  </a:solidFill>
                </a:rPr>
                <a:t>Beyne giden kanın dolaşımını ve hormonların</a:t>
              </a:r>
            </a:p>
            <a:p>
              <a:r>
                <a:rPr lang="tr-TR" sz="2000" dirty="0">
                  <a:solidFill>
                    <a:srgbClr val="575757"/>
                  </a:solidFill>
                </a:rPr>
                <a:t>salgılanmasını düzene sokar ve böylece düşünme,</a:t>
              </a:r>
            </a:p>
            <a:p>
              <a:r>
                <a:rPr lang="tr-TR" sz="2000" dirty="0">
                  <a:solidFill>
                    <a:srgbClr val="575757"/>
                  </a:solidFill>
                </a:rPr>
                <a:t>iletişim kurma, akılda tutma, yorumlama ve karar</a:t>
              </a:r>
            </a:p>
            <a:p>
              <a:r>
                <a:rPr lang="tr-TR" sz="2000" dirty="0">
                  <a:solidFill>
                    <a:srgbClr val="575757"/>
                  </a:solidFill>
                </a:rPr>
                <a:t>verme gibi entelektüel işlevleri iyileştirir.</a:t>
              </a:r>
            </a:p>
          </p:txBody>
        </p:sp>
        <p:pic>
          <p:nvPicPr>
            <p:cNvPr id="29" name="Resim 28"/>
            <p:cNvPicPr>
              <a:picLocks noChangeAspect="1"/>
            </p:cNvPicPr>
            <p:nvPr/>
          </p:nvPicPr>
          <p:blipFill>
            <a:blip r:embed="rId3"/>
            <a:stretch>
              <a:fillRect/>
            </a:stretch>
          </p:blipFill>
          <p:spPr>
            <a:xfrm>
              <a:off x="554927" y="1991580"/>
              <a:ext cx="191250" cy="180000"/>
            </a:xfrm>
            <a:prstGeom prst="rect">
              <a:avLst/>
            </a:prstGeom>
          </p:spPr>
        </p:pic>
      </p:grpSp>
      <p:grpSp>
        <p:nvGrpSpPr>
          <p:cNvPr id="36" name="Grup 35"/>
          <p:cNvGrpSpPr/>
          <p:nvPr/>
        </p:nvGrpSpPr>
        <p:grpSpPr>
          <a:xfrm>
            <a:off x="533982" y="3550872"/>
            <a:ext cx="4298272" cy="400110"/>
            <a:chOff x="554927" y="1881525"/>
            <a:chExt cx="4298272" cy="400110"/>
          </a:xfrm>
        </p:grpSpPr>
        <p:sp>
          <p:nvSpPr>
            <p:cNvPr id="37" name="Metin kutusu 36"/>
            <p:cNvSpPr txBox="1"/>
            <p:nvPr/>
          </p:nvSpPr>
          <p:spPr>
            <a:xfrm>
              <a:off x="746177" y="1881525"/>
              <a:ext cx="4107022" cy="400110"/>
            </a:xfrm>
            <a:prstGeom prst="rect">
              <a:avLst/>
            </a:prstGeom>
            <a:noFill/>
          </p:spPr>
          <p:txBody>
            <a:bodyPr wrap="none" rtlCol="0">
              <a:spAutoFit/>
            </a:bodyPr>
            <a:lstStyle/>
            <a:p>
              <a:r>
                <a:rPr lang="tr-TR" sz="2000" dirty="0">
                  <a:solidFill>
                    <a:srgbClr val="575757"/>
                  </a:solidFill>
                </a:rPr>
                <a:t>Kalp ve damar sağlığını olumlu etkiler.</a:t>
              </a:r>
            </a:p>
          </p:txBody>
        </p:sp>
        <p:pic>
          <p:nvPicPr>
            <p:cNvPr id="38" name="Resim 37"/>
            <p:cNvPicPr>
              <a:picLocks noChangeAspect="1"/>
            </p:cNvPicPr>
            <p:nvPr/>
          </p:nvPicPr>
          <p:blipFill>
            <a:blip r:embed="rId3"/>
            <a:stretch>
              <a:fillRect/>
            </a:stretch>
          </p:blipFill>
          <p:spPr>
            <a:xfrm>
              <a:off x="554927" y="1991580"/>
              <a:ext cx="191250" cy="180000"/>
            </a:xfrm>
            <a:prstGeom prst="rect">
              <a:avLst/>
            </a:prstGeom>
          </p:spPr>
        </p:pic>
      </p:grpSp>
      <p:grpSp>
        <p:nvGrpSpPr>
          <p:cNvPr id="39" name="Grup 38"/>
          <p:cNvGrpSpPr/>
          <p:nvPr/>
        </p:nvGrpSpPr>
        <p:grpSpPr>
          <a:xfrm>
            <a:off x="554927" y="3992908"/>
            <a:ext cx="4252407" cy="400110"/>
            <a:chOff x="554927" y="1847851"/>
            <a:chExt cx="4252407" cy="400110"/>
          </a:xfrm>
        </p:grpSpPr>
        <p:sp>
          <p:nvSpPr>
            <p:cNvPr id="40" name="Metin kutusu 39"/>
            <p:cNvSpPr txBox="1"/>
            <p:nvPr/>
          </p:nvSpPr>
          <p:spPr>
            <a:xfrm>
              <a:off x="700312" y="1847851"/>
              <a:ext cx="4107022" cy="400110"/>
            </a:xfrm>
            <a:prstGeom prst="rect">
              <a:avLst/>
            </a:prstGeom>
            <a:noFill/>
          </p:spPr>
          <p:txBody>
            <a:bodyPr wrap="none" rtlCol="0">
              <a:spAutoFit/>
            </a:bodyPr>
            <a:lstStyle/>
            <a:p>
              <a:r>
                <a:rPr lang="tr-TR" sz="2000" dirty="0">
                  <a:solidFill>
                    <a:srgbClr val="575757"/>
                  </a:solidFill>
                </a:rPr>
                <a:t>Dokuların dahi iyi beslenmesini sağlar.</a:t>
              </a:r>
            </a:p>
          </p:txBody>
        </p:sp>
        <p:pic>
          <p:nvPicPr>
            <p:cNvPr id="41" name="Resim 40"/>
            <p:cNvPicPr>
              <a:picLocks noChangeAspect="1"/>
            </p:cNvPicPr>
            <p:nvPr/>
          </p:nvPicPr>
          <p:blipFill>
            <a:blip r:embed="rId3"/>
            <a:stretch>
              <a:fillRect/>
            </a:stretch>
          </p:blipFill>
          <p:spPr>
            <a:xfrm>
              <a:off x="554927" y="1991580"/>
              <a:ext cx="191250" cy="180000"/>
            </a:xfrm>
            <a:prstGeom prst="rect">
              <a:avLst/>
            </a:prstGeom>
          </p:spPr>
        </p:pic>
      </p:grpSp>
      <p:grpSp>
        <p:nvGrpSpPr>
          <p:cNvPr id="42" name="Grup 41"/>
          <p:cNvGrpSpPr/>
          <p:nvPr/>
        </p:nvGrpSpPr>
        <p:grpSpPr>
          <a:xfrm>
            <a:off x="554927" y="4346736"/>
            <a:ext cx="5243787" cy="400110"/>
            <a:chOff x="554927" y="1881525"/>
            <a:chExt cx="5243787" cy="400110"/>
          </a:xfrm>
        </p:grpSpPr>
        <p:sp>
          <p:nvSpPr>
            <p:cNvPr id="43" name="Metin kutusu 42"/>
            <p:cNvSpPr txBox="1"/>
            <p:nvPr/>
          </p:nvSpPr>
          <p:spPr>
            <a:xfrm>
              <a:off x="746177" y="1881525"/>
              <a:ext cx="5052537" cy="400110"/>
            </a:xfrm>
            <a:prstGeom prst="rect">
              <a:avLst/>
            </a:prstGeom>
            <a:noFill/>
          </p:spPr>
          <p:txBody>
            <a:bodyPr wrap="none" rtlCol="0">
              <a:spAutoFit/>
            </a:bodyPr>
            <a:lstStyle/>
            <a:p>
              <a:r>
                <a:rPr lang="tr-TR" sz="2000" dirty="0">
                  <a:solidFill>
                    <a:srgbClr val="575757"/>
                  </a:solidFill>
                </a:rPr>
                <a:t>Kandaki kolesterol ve şeker seviyesini düzenler.</a:t>
              </a:r>
            </a:p>
          </p:txBody>
        </p:sp>
        <p:pic>
          <p:nvPicPr>
            <p:cNvPr id="44" name="Resim 43"/>
            <p:cNvPicPr>
              <a:picLocks noChangeAspect="1"/>
            </p:cNvPicPr>
            <p:nvPr/>
          </p:nvPicPr>
          <p:blipFill>
            <a:blip r:embed="rId3"/>
            <a:stretch>
              <a:fillRect/>
            </a:stretch>
          </p:blipFill>
          <p:spPr>
            <a:xfrm>
              <a:off x="554927" y="1991580"/>
              <a:ext cx="191250" cy="180000"/>
            </a:xfrm>
            <a:prstGeom prst="rect">
              <a:avLst/>
            </a:prstGeom>
          </p:spPr>
        </p:pic>
      </p:grpSp>
      <p:grpSp>
        <p:nvGrpSpPr>
          <p:cNvPr id="45" name="Grup 44"/>
          <p:cNvGrpSpPr/>
          <p:nvPr/>
        </p:nvGrpSpPr>
        <p:grpSpPr>
          <a:xfrm>
            <a:off x="554927" y="4655907"/>
            <a:ext cx="4437925" cy="400110"/>
            <a:chOff x="554927" y="1892044"/>
            <a:chExt cx="4437925" cy="400110"/>
          </a:xfrm>
        </p:grpSpPr>
        <p:sp>
          <p:nvSpPr>
            <p:cNvPr id="46" name="Metin kutusu 45"/>
            <p:cNvSpPr txBox="1"/>
            <p:nvPr/>
          </p:nvSpPr>
          <p:spPr>
            <a:xfrm>
              <a:off x="746177" y="1892044"/>
              <a:ext cx="4246675" cy="400110"/>
            </a:xfrm>
            <a:prstGeom prst="rect">
              <a:avLst/>
            </a:prstGeom>
            <a:noFill/>
          </p:spPr>
          <p:txBody>
            <a:bodyPr wrap="none" rtlCol="0">
              <a:spAutoFit/>
            </a:bodyPr>
            <a:lstStyle/>
            <a:p>
              <a:r>
                <a:rPr lang="tr-TR" sz="2000" dirty="0">
                  <a:solidFill>
                    <a:schemeClr val="tx1">
                      <a:lumMod val="65000"/>
                      <a:lumOff val="35000"/>
                    </a:schemeClr>
                  </a:solidFill>
                </a:rPr>
                <a:t>Vücudumuza fit bir görünüm kazandırır.</a:t>
              </a:r>
            </a:p>
          </p:txBody>
        </p:sp>
        <p:pic>
          <p:nvPicPr>
            <p:cNvPr id="47" name="Resim 46"/>
            <p:cNvPicPr>
              <a:picLocks noChangeAspect="1"/>
            </p:cNvPicPr>
            <p:nvPr/>
          </p:nvPicPr>
          <p:blipFill>
            <a:blip r:embed="rId3"/>
            <a:stretch>
              <a:fillRect/>
            </a:stretch>
          </p:blipFill>
          <p:spPr>
            <a:xfrm>
              <a:off x="554927" y="1991580"/>
              <a:ext cx="191250" cy="180000"/>
            </a:xfrm>
            <a:prstGeom prst="rect">
              <a:avLst/>
            </a:prstGeom>
          </p:spPr>
        </p:pic>
      </p:grpSp>
      <p:sp>
        <p:nvSpPr>
          <p:cNvPr id="48" name="Dikdörtgen 47"/>
          <p:cNvSpPr/>
          <p:nvPr/>
        </p:nvSpPr>
        <p:spPr>
          <a:xfrm>
            <a:off x="554927" y="1797186"/>
            <a:ext cx="3480505" cy="400110"/>
          </a:xfrm>
          <a:prstGeom prst="rect">
            <a:avLst/>
          </a:prstGeom>
        </p:spPr>
        <p:txBody>
          <a:bodyPr wrap="none">
            <a:spAutoFit/>
          </a:bodyPr>
          <a:lstStyle/>
          <a:p>
            <a:r>
              <a:rPr lang="tr-TR" sz="2000" b="1" dirty="0">
                <a:solidFill>
                  <a:srgbClr val="575757"/>
                </a:solidFill>
              </a:rPr>
              <a:t>Spor ve hareketliliğin faydaları:</a:t>
            </a:r>
          </a:p>
        </p:txBody>
      </p:sp>
      <p:pic>
        <p:nvPicPr>
          <p:cNvPr id="31" name="Resim 30"/>
          <p:cNvPicPr>
            <a:picLocks noChangeAspect="1"/>
          </p:cNvPicPr>
          <p:nvPr/>
        </p:nvPicPr>
        <p:blipFill>
          <a:blip r:embed="rId4"/>
          <a:stretch>
            <a:fillRect/>
          </a:stretch>
        </p:blipFill>
        <p:spPr>
          <a:xfrm>
            <a:off x="7613997" y="1960116"/>
            <a:ext cx="3802500" cy="4016250"/>
          </a:xfrm>
          <a:prstGeom prst="rect">
            <a:avLst/>
          </a:prstGeom>
        </p:spPr>
      </p:pic>
    </p:spTree>
    <p:extLst>
      <p:ext uri="{BB962C8B-B14F-4D97-AF65-F5344CB8AC3E}">
        <p14:creationId xmlns:p14="http://schemas.microsoft.com/office/powerpoint/2010/main" val="364299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250"/>
                                        <p:tgtEl>
                                          <p:spTgt spid="31"/>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250"/>
                                        <p:tgtEl>
                                          <p:spTgt spid="48"/>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250"/>
                                        <p:tgtEl>
                                          <p:spTgt spid="25"/>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250"/>
                                        <p:tgtEl>
                                          <p:spTgt spid="36"/>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250"/>
                                        <p:tgtEl>
                                          <p:spTgt spid="39"/>
                                        </p:tgtEl>
                                      </p:cBhvr>
                                    </p:animEffect>
                                  </p:childTnLst>
                                </p:cTn>
                              </p:par>
                            </p:childTnLst>
                          </p:cTn>
                        </p:par>
                        <p:par>
                          <p:cTn id="33" fill="hold">
                            <p:stCondLst>
                              <p:cond delay="1750"/>
                            </p:stCondLst>
                            <p:childTnLst>
                              <p:par>
                                <p:cTn id="34" presetID="10" presetClass="entr" presetSubtype="0" fill="hold" nodeType="after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250"/>
                                        <p:tgtEl>
                                          <p:spTgt spid="42"/>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2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3485891" cy="923330"/>
          </a:xfrm>
          <a:prstGeom prst="rect">
            <a:avLst/>
          </a:prstGeom>
          <a:noFill/>
        </p:spPr>
        <p:txBody>
          <a:bodyPr wrap="none" rtlCol="0">
            <a:spAutoFit/>
          </a:bodyPr>
          <a:lstStyle/>
          <a:p>
            <a:r>
              <a:rPr lang="tr-TR" sz="5400" b="1" dirty="0"/>
              <a:t>Hareketli ol</a:t>
            </a:r>
          </a:p>
        </p:txBody>
      </p:sp>
      <p:grpSp>
        <p:nvGrpSpPr>
          <p:cNvPr id="25" name="Grup 24"/>
          <p:cNvGrpSpPr/>
          <p:nvPr/>
        </p:nvGrpSpPr>
        <p:grpSpPr>
          <a:xfrm>
            <a:off x="554927" y="1973630"/>
            <a:ext cx="7501832" cy="646331"/>
            <a:chOff x="554927" y="1816006"/>
            <a:chExt cx="7501832" cy="646331"/>
          </a:xfrm>
        </p:grpSpPr>
        <p:sp>
          <p:nvSpPr>
            <p:cNvPr id="26" name="Metin kutusu 25"/>
            <p:cNvSpPr txBox="1"/>
            <p:nvPr/>
          </p:nvSpPr>
          <p:spPr>
            <a:xfrm>
              <a:off x="765841" y="1816006"/>
              <a:ext cx="7290918" cy="646331"/>
            </a:xfrm>
            <a:prstGeom prst="rect">
              <a:avLst/>
            </a:prstGeom>
            <a:noFill/>
          </p:spPr>
          <p:txBody>
            <a:bodyPr wrap="square" rtlCol="0">
              <a:spAutoFit/>
            </a:bodyPr>
            <a:lstStyle/>
            <a:p>
              <a:r>
                <a:rPr lang="tr-TR" dirty="0">
                  <a:solidFill>
                    <a:srgbClr val="575757"/>
                  </a:solidFill>
                </a:rPr>
                <a:t>Tempolu yürüyüşten daha ağır bir egzersiz türü uygulayacaksanız</a:t>
              </a:r>
            </a:p>
            <a:p>
              <a:r>
                <a:rPr lang="tr-TR" dirty="0">
                  <a:solidFill>
                    <a:srgbClr val="575757"/>
                  </a:solidFill>
                </a:rPr>
                <a:t>uzman yardımı almayı unutmayın.</a:t>
              </a:r>
            </a:p>
          </p:txBody>
        </p:sp>
        <p:pic>
          <p:nvPicPr>
            <p:cNvPr id="29" name="Resim 28"/>
            <p:cNvPicPr>
              <a:picLocks noChangeAspect="1"/>
            </p:cNvPicPr>
            <p:nvPr/>
          </p:nvPicPr>
          <p:blipFill>
            <a:blip r:embed="rId3"/>
            <a:stretch>
              <a:fillRect/>
            </a:stretch>
          </p:blipFill>
          <p:spPr>
            <a:xfrm>
              <a:off x="554927" y="1991580"/>
              <a:ext cx="191250" cy="180000"/>
            </a:xfrm>
            <a:prstGeom prst="rect">
              <a:avLst/>
            </a:prstGeom>
          </p:spPr>
        </p:pic>
      </p:grpSp>
      <p:grpSp>
        <p:nvGrpSpPr>
          <p:cNvPr id="36" name="Grup 35"/>
          <p:cNvGrpSpPr/>
          <p:nvPr/>
        </p:nvGrpSpPr>
        <p:grpSpPr>
          <a:xfrm>
            <a:off x="554927" y="2589144"/>
            <a:ext cx="7039406" cy="923330"/>
            <a:chOff x="554927" y="1881525"/>
            <a:chExt cx="7039406" cy="923330"/>
          </a:xfrm>
        </p:grpSpPr>
        <p:sp>
          <p:nvSpPr>
            <p:cNvPr id="37" name="Metin kutusu 36"/>
            <p:cNvSpPr txBox="1"/>
            <p:nvPr/>
          </p:nvSpPr>
          <p:spPr>
            <a:xfrm>
              <a:off x="746177" y="1881525"/>
              <a:ext cx="6848156" cy="923330"/>
            </a:xfrm>
            <a:prstGeom prst="rect">
              <a:avLst/>
            </a:prstGeom>
            <a:noFill/>
          </p:spPr>
          <p:txBody>
            <a:bodyPr wrap="square" rtlCol="0">
              <a:spAutoFit/>
            </a:bodyPr>
            <a:lstStyle/>
            <a:p>
              <a:r>
                <a:rPr lang="tr-TR" dirty="0">
                  <a:solidFill>
                    <a:schemeClr val="tx1">
                      <a:lumMod val="65000"/>
                      <a:lumOff val="35000"/>
                    </a:schemeClr>
                  </a:solidFill>
                </a:rPr>
                <a:t>Egzersiz yapmaya uygun kıyafetler seçebilirsiniz, </a:t>
              </a:r>
              <a:r>
                <a:rPr lang="tr-TR" dirty="0">
                  <a:solidFill>
                    <a:srgbClr val="575757"/>
                  </a:solidFill>
                </a:rPr>
                <a:t>yumuşak tabanlı spor ayakkabıları ve vücut terini emen pamuklu atlet ve rahat</a:t>
              </a:r>
            </a:p>
            <a:p>
              <a:r>
                <a:rPr lang="tr-TR" dirty="0">
                  <a:solidFill>
                    <a:srgbClr val="575757"/>
                  </a:solidFill>
                </a:rPr>
                <a:t>eşofmanlarla egzersiz yapın.</a:t>
              </a:r>
            </a:p>
          </p:txBody>
        </p:sp>
        <p:pic>
          <p:nvPicPr>
            <p:cNvPr id="38" name="Resim 37"/>
            <p:cNvPicPr>
              <a:picLocks noChangeAspect="1"/>
            </p:cNvPicPr>
            <p:nvPr/>
          </p:nvPicPr>
          <p:blipFill>
            <a:blip r:embed="rId3"/>
            <a:stretch>
              <a:fillRect/>
            </a:stretch>
          </p:blipFill>
          <p:spPr>
            <a:xfrm>
              <a:off x="554927" y="1991580"/>
              <a:ext cx="191250" cy="180000"/>
            </a:xfrm>
            <a:prstGeom prst="rect">
              <a:avLst/>
            </a:prstGeom>
          </p:spPr>
        </p:pic>
      </p:grpSp>
      <p:grpSp>
        <p:nvGrpSpPr>
          <p:cNvPr id="42" name="Grup 41"/>
          <p:cNvGrpSpPr/>
          <p:nvPr/>
        </p:nvGrpSpPr>
        <p:grpSpPr>
          <a:xfrm>
            <a:off x="554927" y="3459892"/>
            <a:ext cx="7039406" cy="646331"/>
            <a:chOff x="554927" y="1881525"/>
            <a:chExt cx="7039406" cy="646331"/>
          </a:xfrm>
        </p:grpSpPr>
        <p:sp>
          <p:nvSpPr>
            <p:cNvPr id="43" name="Metin kutusu 42"/>
            <p:cNvSpPr txBox="1"/>
            <p:nvPr/>
          </p:nvSpPr>
          <p:spPr>
            <a:xfrm>
              <a:off x="746177" y="1881525"/>
              <a:ext cx="6848156" cy="646331"/>
            </a:xfrm>
            <a:prstGeom prst="rect">
              <a:avLst/>
            </a:prstGeom>
            <a:noFill/>
          </p:spPr>
          <p:txBody>
            <a:bodyPr wrap="square" rtlCol="0">
              <a:spAutoFit/>
            </a:bodyPr>
            <a:lstStyle/>
            <a:p>
              <a:r>
                <a:rPr lang="tr-TR" dirty="0">
                  <a:solidFill>
                    <a:srgbClr val="575757"/>
                  </a:solidFill>
                </a:rPr>
                <a:t>Egzersize başlamadan önce ısınma ve bitirdikten sonra </a:t>
              </a:r>
            </a:p>
            <a:p>
              <a:r>
                <a:rPr lang="tr-TR" dirty="0">
                  <a:solidFill>
                    <a:srgbClr val="575757"/>
                  </a:solidFill>
                </a:rPr>
                <a:t>soğuma hareketleri yapmayı ihmal etmeyin.</a:t>
              </a:r>
            </a:p>
          </p:txBody>
        </p:sp>
        <p:pic>
          <p:nvPicPr>
            <p:cNvPr id="44" name="Resim 43"/>
            <p:cNvPicPr>
              <a:picLocks noChangeAspect="1"/>
            </p:cNvPicPr>
            <p:nvPr/>
          </p:nvPicPr>
          <p:blipFill>
            <a:blip r:embed="rId3"/>
            <a:stretch>
              <a:fillRect/>
            </a:stretch>
          </p:blipFill>
          <p:spPr>
            <a:xfrm>
              <a:off x="554927" y="1991580"/>
              <a:ext cx="191250" cy="180000"/>
            </a:xfrm>
            <a:prstGeom prst="rect">
              <a:avLst/>
            </a:prstGeom>
          </p:spPr>
        </p:pic>
      </p:grpSp>
      <p:sp>
        <p:nvSpPr>
          <p:cNvPr id="48" name="Dikdörtgen 47"/>
          <p:cNvSpPr/>
          <p:nvPr/>
        </p:nvSpPr>
        <p:spPr>
          <a:xfrm>
            <a:off x="746177" y="1464940"/>
            <a:ext cx="2760243" cy="369332"/>
          </a:xfrm>
          <a:prstGeom prst="rect">
            <a:avLst/>
          </a:prstGeom>
        </p:spPr>
        <p:txBody>
          <a:bodyPr wrap="none">
            <a:spAutoFit/>
          </a:bodyPr>
          <a:lstStyle/>
          <a:p>
            <a:r>
              <a:rPr lang="tr-TR" b="1" dirty="0">
                <a:solidFill>
                  <a:srgbClr val="575757"/>
                </a:solidFill>
              </a:rPr>
              <a:t>Kaliteli fiziksel aktivite için:</a:t>
            </a:r>
          </a:p>
        </p:txBody>
      </p:sp>
      <p:grpSp>
        <p:nvGrpSpPr>
          <p:cNvPr id="30" name="Grup 29"/>
          <p:cNvGrpSpPr/>
          <p:nvPr/>
        </p:nvGrpSpPr>
        <p:grpSpPr>
          <a:xfrm>
            <a:off x="554927" y="4199687"/>
            <a:ext cx="7039406" cy="923330"/>
            <a:chOff x="554927" y="1881525"/>
            <a:chExt cx="7039406" cy="923330"/>
          </a:xfrm>
        </p:grpSpPr>
        <p:sp>
          <p:nvSpPr>
            <p:cNvPr id="31" name="Metin kutusu 30"/>
            <p:cNvSpPr txBox="1"/>
            <p:nvPr/>
          </p:nvSpPr>
          <p:spPr>
            <a:xfrm>
              <a:off x="746177" y="1881525"/>
              <a:ext cx="6848156" cy="923330"/>
            </a:xfrm>
            <a:prstGeom prst="rect">
              <a:avLst/>
            </a:prstGeom>
            <a:noFill/>
          </p:spPr>
          <p:txBody>
            <a:bodyPr wrap="square" rtlCol="0">
              <a:spAutoFit/>
            </a:bodyPr>
            <a:lstStyle/>
            <a:p>
              <a:r>
                <a:rPr lang="tr-TR" dirty="0">
                  <a:solidFill>
                    <a:srgbClr val="575757"/>
                  </a:solidFill>
                </a:rPr>
                <a:t>Beden sınırlarını zorlamadan egzersiz yapın. Kalp atışlarının rahatsız edecek derecede artması veya herhangi bir ağrı hissetmeniz durumunda egzersize ara verin.</a:t>
              </a:r>
            </a:p>
          </p:txBody>
        </p:sp>
        <p:pic>
          <p:nvPicPr>
            <p:cNvPr id="32" name="Resim 31"/>
            <p:cNvPicPr>
              <a:picLocks noChangeAspect="1"/>
            </p:cNvPicPr>
            <p:nvPr/>
          </p:nvPicPr>
          <p:blipFill>
            <a:blip r:embed="rId3"/>
            <a:stretch>
              <a:fillRect/>
            </a:stretch>
          </p:blipFill>
          <p:spPr>
            <a:xfrm>
              <a:off x="554927" y="1991580"/>
              <a:ext cx="191250" cy="180000"/>
            </a:xfrm>
            <a:prstGeom prst="rect">
              <a:avLst/>
            </a:prstGeom>
          </p:spPr>
        </p:pic>
      </p:grpSp>
      <p:pic>
        <p:nvPicPr>
          <p:cNvPr id="33" name="Resim 32"/>
          <p:cNvPicPr>
            <a:picLocks noChangeAspect="1"/>
          </p:cNvPicPr>
          <p:nvPr/>
        </p:nvPicPr>
        <p:blipFill>
          <a:blip r:embed="rId4"/>
          <a:stretch>
            <a:fillRect/>
          </a:stretch>
        </p:blipFill>
        <p:spPr>
          <a:xfrm>
            <a:off x="7613997" y="1960116"/>
            <a:ext cx="3802500" cy="4016250"/>
          </a:xfrm>
          <a:prstGeom prst="rect">
            <a:avLst/>
          </a:prstGeom>
        </p:spPr>
      </p:pic>
    </p:spTree>
    <p:extLst>
      <p:ext uri="{BB962C8B-B14F-4D97-AF65-F5344CB8AC3E}">
        <p14:creationId xmlns:p14="http://schemas.microsoft.com/office/powerpoint/2010/main" val="401307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250"/>
                                        <p:tgtEl>
                                          <p:spTgt spid="33"/>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250"/>
                                        <p:tgtEl>
                                          <p:spTgt spid="48"/>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250"/>
                                        <p:tgtEl>
                                          <p:spTgt spid="25"/>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250"/>
                                        <p:tgtEl>
                                          <p:spTgt spid="36"/>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250"/>
                                        <p:tgtEl>
                                          <p:spTgt spid="42"/>
                                        </p:tgtEl>
                                      </p:cBhvr>
                                    </p:animEffect>
                                  </p:childTnLst>
                                </p:cTn>
                              </p:par>
                            </p:childTnLst>
                          </p:cTn>
                        </p:par>
                        <p:par>
                          <p:cTn id="33" fill="hold">
                            <p:stCondLst>
                              <p:cond delay="1750"/>
                            </p:stCondLst>
                            <p:childTnLst>
                              <p:par>
                                <p:cTn id="34" presetID="10" presetClass="entr" presetSubtype="0" fill="hold"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4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8352351" cy="1015663"/>
          </a:xfrm>
          <a:prstGeom prst="rect">
            <a:avLst/>
          </a:prstGeom>
          <a:noFill/>
        </p:spPr>
        <p:txBody>
          <a:bodyPr wrap="none" rtlCol="0">
            <a:spAutoFit/>
          </a:bodyPr>
          <a:lstStyle/>
          <a:p>
            <a:r>
              <a:rPr lang="tr-TR" sz="6000" b="1" dirty="0"/>
              <a:t>Spor alışkanlığı kazanmak</a:t>
            </a:r>
          </a:p>
        </p:txBody>
      </p:sp>
      <p:grpSp>
        <p:nvGrpSpPr>
          <p:cNvPr id="32" name="Grup 31"/>
          <p:cNvGrpSpPr/>
          <p:nvPr/>
        </p:nvGrpSpPr>
        <p:grpSpPr>
          <a:xfrm>
            <a:off x="554927" y="2400359"/>
            <a:ext cx="6550548" cy="1938992"/>
            <a:chOff x="554927" y="2447025"/>
            <a:chExt cx="6550548" cy="1938992"/>
          </a:xfrm>
        </p:grpSpPr>
        <p:sp>
          <p:nvSpPr>
            <p:cNvPr id="33" name="Dikdörtgen 32"/>
            <p:cNvSpPr/>
            <p:nvPr/>
          </p:nvSpPr>
          <p:spPr>
            <a:xfrm>
              <a:off x="746177" y="2447025"/>
              <a:ext cx="6359298" cy="1938992"/>
            </a:xfrm>
            <a:prstGeom prst="rect">
              <a:avLst/>
            </a:prstGeom>
          </p:spPr>
          <p:txBody>
            <a:bodyPr wrap="square">
              <a:spAutoFit/>
            </a:bodyPr>
            <a:lstStyle/>
            <a:p>
              <a:r>
                <a:rPr lang="tr-TR" sz="2000" dirty="0">
                  <a:solidFill>
                    <a:srgbClr val="575757"/>
                  </a:solidFill>
                </a:rPr>
                <a:t>Bir işe başlamak kolay fakat devam ettirmek zordur.</a:t>
              </a:r>
            </a:p>
            <a:p>
              <a:endParaRPr lang="tr-TR" sz="2000" dirty="0">
                <a:solidFill>
                  <a:srgbClr val="575757"/>
                </a:solidFill>
              </a:endParaRPr>
            </a:p>
            <a:p>
              <a:r>
                <a:rPr lang="tr-TR" sz="2000" dirty="0">
                  <a:solidFill>
                    <a:srgbClr val="575757"/>
                  </a:solidFill>
                </a:rPr>
                <a:t>Özellikle kilo problemi olanların spora başlamaları</a:t>
              </a:r>
            </a:p>
            <a:p>
              <a:r>
                <a:rPr lang="tr-TR" sz="2000" dirty="0">
                  <a:solidFill>
                    <a:srgbClr val="575757"/>
                  </a:solidFill>
                </a:rPr>
                <a:t>kolay olur fakat yorgunluk ve zorlukla</a:t>
              </a:r>
            </a:p>
            <a:p>
              <a:r>
                <a:rPr lang="tr-TR" sz="2000" dirty="0">
                  <a:solidFill>
                    <a:srgbClr val="575757"/>
                  </a:solidFill>
                </a:rPr>
                <a:t>karşılaştıkça pes etmeler</a:t>
              </a:r>
            </a:p>
            <a:p>
              <a:r>
                <a:rPr lang="tr-TR" sz="2000" dirty="0">
                  <a:solidFill>
                    <a:srgbClr val="575757"/>
                  </a:solidFill>
                </a:rPr>
                <a:t>görülmeye başlanır.</a:t>
              </a:r>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8156838" y="1969658"/>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a:off x="8477309" y="2290130"/>
            <a:ext cx="2470075" cy="2471302"/>
          </a:xfrm>
          <a:prstGeom prst="ellipse">
            <a:avLst/>
          </a:prstGeom>
          <a:blipFill dpi="0" rotWithShape="1">
            <a:blip r:embed="rId4"/>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6576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250"/>
                                        <p:tgtEl>
                                          <p:spTgt spid="32"/>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250"/>
                                        <p:tgtEl>
                                          <p:spTgt spid="55"/>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2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55" grpId="0" animBg="1"/>
      <p:bldP spid="5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8352351" cy="1015663"/>
          </a:xfrm>
          <a:prstGeom prst="rect">
            <a:avLst/>
          </a:prstGeom>
          <a:noFill/>
        </p:spPr>
        <p:txBody>
          <a:bodyPr wrap="none" rtlCol="0">
            <a:spAutoFit/>
          </a:bodyPr>
          <a:lstStyle/>
          <a:p>
            <a:r>
              <a:rPr lang="tr-TR" sz="6000" b="1" dirty="0"/>
              <a:t>Spor alışkanlığı kazanmak</a:t>
            </a:r>
          </a:p>
        </p:txBody>
      </p:sp>
      <p:grpSp>
        <p:nvGrpSpPr>
          <p:cNvPr id="32" name="Grup 31"/>
          <p:cNvGrpSpPr/>
          <p:nvPr/>
        </p:nvGrpSpPr>
        <p:grpSpPr>
          <a:xfrm>
            <a:off x="511384" y="2050016"/>
            <a:ext cx="6550548" cy="369332"/>
            <a:chOff x="554927" y="2447025"/>
            <a:chExt cx="6550548" cy="369332"/>
          </a:xfrm>
        </p:grpSpPr>
        <p:sp>
          <p:nvSpPr>
            <p:cNvPr id="33" name="Dikdörtgen 32"/>
            <p:cNvSpPr/>
            <p:nvPr/>
          </p:nvSpPr>
          <p:spPr>
            <a:xfrm>
              <a:off x="746177" y="2447025"/>
              <a:ext cx="6359298" cy="369332"/>
            </a:xfrm>
            <a:prstGeom prst="rect">
              <a:avLst/>
            </a:prstGeom>
          </p:spPr>
          <p:txBody>
            <a:bodyPr wrap="square">
              <a:spAutoFit/>
            </a:bodyPr>
            <a:lstStyle/>
            <a:p>
              <a:r>
                <a:rPr lang="tr-TR" b="1" dirty="0">
                  <a:solidFill>
                    <a:srgbClr val="575757"/>
                  </a:solidFill>
                </a:rPr>
                <a:t>Bu problemi aşmak için şu yöntemler uygulanabilir:</a:t>
              </a:r>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8156838" y="1969658"/>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a:off x="8477309" y="2290130"/>
            <a:ext cx="2470075" cy="2471302"/>
          </a:xfrm>
          <a:prstGeom prst="ellipse">
            <a:avLst/>
          </a:prstGeom>
          <a:blipFill dpi="0" rotWithShape="1">
            <a:blip r:embed="rId4"/>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 name="Dikdörtgen 1"/>
          <p:cNvSpPr/>
          <p:nvPr/>
        </p:nvSpPr>
        <p:spPr>
          <a:xfrm>
            <a:off x="303571" y="2696020"/>
            <a:ext cx="7534121" cy="1754326"/>
          </a:xfrm>
          <a:prstGeom prst="rect">
            <a:avLst/>
          </a:prstGeom>
        </p:spPr>
        <p:txBody>
          <a:bodyPr wrap="square">
            <a:spAutoFit/>
          </a:bodyPr>
          <a:lstStyle/>
          <a:p>
            <a:r>
              <a:rPr lang="tr-TR" b="1" dirty="0">
                <a:solidFill>
                  <a:srgbClr val="E61F4F"/>
                </a:solidFill>
              </a:rPr>
              <a:t>Başlangıçta basit hedefler koyun: </a:t>
            </a:r>
            <a:r>
              <a:rPr lang="tr-TR" dirty="0"/>
              <a:t>İlk günler egzersiz süreniz ve</a:t>
            </a:r>
          </a:p>
          <a:p>
            <a:r>
              <a:rPr lang="tr-TR" dirty="0"/>
              <a:t>hedefleriniz kısa olsun, giderek arttırmaya çalışın.</a:t>
            </a:r>
          </a:p>
          <a:p>
            <a:endParaRPr lang="tr-TR" dirty="0"/>
          </a:p>
          <a:p>
            <a:r>
              <a:rPr lang="tr-TR" b="1" dirty="0">
                <a:solidFill>
                  <a:srgbClr val="E61F4F"/>
                </a:solidFill>
              </a:rPr>
              <a:t>Teşvik edici yöntemler bulun: </a:t>
            </a:r>
            <a:r>
              <a:rPr lang="tr-TR" dirty="0"/>
              <a:t>Sporu genellikle aynı vakitlerde</a:t>
            </a:r>
          </a:p>
          <a:p>
            <a:r>
              <a:rPr lang="tr-TR" dirty="0"/>
              <a:t>yapmaya çalışın. Bir süre sonra aynı saatte spor yapmak sizin</a:t>
            </a:r>
          </a:p>
          <a:p>
            <a:r>
              <a:rPr lang="tr-TR" dirty="0"/>
              <a:t>için rutin bir iş olacak.</a:t>
            </a:r>
          </a:p>
        </p:txBody>
      </p:sp>
    </p:spTree>
    <p:extLst>
      <p:ext uri="{BB962C8B-B14F-4D97-AF65-F5344CB8AC3E}">
        <p14:creationId xmlns:p14="http://schemas.microsoft.com/office/powerpoint/2010/main" val="227774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250"/>
                                        <p:tgtEl>
                                          <p:spTgt spid="32"/>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250"/>
                                        <p:tgtEl>
                                          <p:spTgt spid="55"/>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250"/>
                                        <p:tgtEl>
                                          <p:spTgt spid="56"/>
                                        </p:tgtEl>
                                      </p:cBhvr>
                                    </p:animEffect>
                                  </p:childTnLst>
                                </p:cTn>
                              </p:par>
                            </p:childTnLst>
                          </p:cTn>
                        </p:par>
                        <p:par>
                          <p:cTn id="25" fill="hold">
                            <p:stCondLst>
                              <p:cond delay="1250"/>
                            </p:stCondLst>
                            <p:childTnLst>
                              <p:par>
                                <p:cTn id="26" presetID="10" presetClass="entr" presetSubtype="0" fill="hold" grpId="0" nodeType="afterEffect">
                                  <p:stCondLst>
                                    <p:cond delay="0"/>
                                  </p:stCondLst>
                                  <p:childTnLst>
                                    <p:set>
                                      <p:cBhvr>
                                        <p:cTn id="27" dur="1" fill="hold">
                                          <p:stCondLst>
                                            <p:cond delay="0"/>
                                          </p:stCondLst>
                                        </p:cTn>
                                        <p:tgtEl>
                                          <p:spTgt spid="2">
                                            <p:txEl>
                                              <p:pRg st="0" end="0"/>
                                            </p:txEl>
                                          </p:spTgt>
                                        </p:tgtEl>
                                        <p:attrNameLst>
                                          <p:attrName>style.visibility</p:attrName>
                                        </p:attrNameLst>
                                      </p:cBhvr>
                                      <p:to>
                                        <p:strVal val="visible"/>
                                      </p:to>
                                    </p:set>
                                    <p:animEffect transition="in" filter="fade">
                                      <p:cBhvr>
                                        <p:cTn id="28" dur="150"/>
                                        <p:tgtEl>
                                          <p:spTgt spid="2">
                                            <p:txEl>
                                              <p:pRg st="0" end="0"/>
                                            </p:txEl>
                                          </p:spTgt>
                                        </p:tgtEl>
                                      </p:cBhvr>
                                    </p:animEffect>
                                  </p:childTnLst>
                                </p:cTn>
                              </p:par>
                            </p:childTnLst>
                          </p:cTn>
                        </p:par>
                        <p:par>
                          <p:cTn id="29" fill="hold">
                            <p:stCondLst>
                              <p:cond delay="1400"/>
                            </p:stCondLst>
                            <p:childTnLst>
                              <p:par>
                                <p:cTn id="30" presetID="10" presetClass="entr" presetSubtype="0" fill="hold" grpId="0" nodeType="after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Effect transition="in" filter="fade">
                                      <p:cBhvr>
                                        <p:cTn id="32" dur="150"/>
                                        <p:tgtEl>
                                          <p:spTgt spid="2">
                                            <p:txEl>
                                              <p:pRg st="1" end="1"/>
                                            </p:txEl>
                                          </p:spTgt>
                                        </p:tgtEl>
                                      </p:cBhvr>
                                    </p:animEffect>
                                  </p:childTnLst>
                                </p:cTn>
                              </p:par>
                            </p:childTnLst>
                          </p:cTn>
                        </p:par>
                        <p:par>
                          <p:cTn id="33" fill="hold">
                            <p:stCondLst>
                              <p:cond delay="1550"/>
                            </p:stCondLst>
                            <p:childTnLst>
                              <p:par>
                                <p:cTn id="34" presetID="10" presetClass="entr" presetSubtype="0" fill="hold" grpId="0" nodeType="afterEffect">
                                  <p:stCondLst>
                                    <p:cond delay="0"/>
                                  </p:stCondLst>
                                  <p:childTnLst>
                                    <p:set>
                                      <p:cBhvr>
                                        <p:cTn id="35" dur="1" fill="hold">
                                          <p:stCondLst>
                                            <p:cond delay="0"/>
                                          </p:stCondLst>
                                        </p:cTn>
                                        <p:tgtEl>
                                          <p:spTgt spid="2">
                                            <p:txEl>
                                              <p:pRg st="3" end="3"/>
                                            </p:txEl>
                                          </p:spTgt>
                                        </p:tgtEl>
                                        <p:attrNameLst>
                                          <p:attrName>style.visibility</p:attrName>
                                        </p:attrNameLst>
                                      </p:cBhvr>
                                      <p:to>
                                        <p:strVal val="visible"/>
                                      </p:to>
                                    </p:set>
                                    <p:animEffect transition="in" filter="fade">
                                      <p:cBhvr>
                                        <p:cTn id="36" dur="150"/>
                                        <p:tgtEl>
                                          <p:spTgt spid="2">
                                            <p:txEl>
                                              <p:pRg st="3" end="3"/>
                                            </p:txEl>
                                          </p:spTgt>
                                        </p:tgtEl>
                                      </p:cBhvr>
                                    </p:animEffect>
                                  </p:childTnLst>
                                </p:cTn>
                              </p:par>
                            </p:childTnLst>
                          </p:cTn>
                        </p:par>
                        <p:par>
                          <p:cTn id="37" fill="hold">
                            <p:stCondLst>
                              <p:cond delay="1700"/>
                            </p:stCondLst>
                            <p:childTnLst>
                              <p:par>
                                <p:cTn id="38" presetID="10" presetClass="entr" presetSubtype="0" fill="hold" grpId="0" nodeType="afterEffect">
                                  <p:stCondLst>
                                    <p:cond delay="0"/>
                                  </p:stCondLst>
                                  <p:childTnLst>
                                    <p:set>
                                      <p:cBhvr>
                                        <p:cTn id="39" dur="1" fill="hold">
                                          <p:stCondLst>
                                            <p:cond delay="0"/>
                                          </p:stCondLst>
                                        </p:cTn>
                                        <p:tgtEl>
                                          <p:spTgt spid="2">
                                            <p:txEl>
                                              <p:pRg st="4" end="4"/>
                                            </p:txEl>
                                          </p:spTgt>
                                        </p:tgtEl>
                                        <p:attrNameLst>
                                          <p:attrName>style.visibility</p:attrName>
                                        </p:attrNameLst>
                                      </p:cBhvr>
                                      <p:to>
                                        <p:strVal val="visible"/>
                                      </p:to>
                                    </p:set>
                                    <p:animEffect transition="in" filter="fade">
                                      <p:cBhvr>
                                        <p:cTn id="40" dur="150"/>
                                        <p:tgtEl>
                                          <p:spTgt spid="2">
                                            <p:txEl>
                                              <p:pRg st="4" end="4"/>
                                            </p:txEl>
                                          </p:spTgt>
                                        </p:tgtEl>
                                      </p:cBhvr>
                                    </p:animEffect>
                                  </p:childTnLst>
                                </p:cTn>
                              </p:par>
                            </p:childTnLst>
                          </p:cTn>
                        </p:par>
                        <p:par>
                          <p:cTn id="41" fill="hold">
                            <p:stCondLst>
                              <p:cond delay="1850"/>
                            </p:stCondLst>
                            <p:childTnLst>
                              <p:par>
                                <p:cTn id="42" presetID="10" presetClass="entr" presetSubtype="0" fill="hold" grpId="0" nodeType="afterEffect">
                                  <p:stCondLst>
                                    <p:cond delay="0"/>
                                  </p:stCondLst>
                                  <p:childTnLst>
                                    <p:set>
                                      <p:cBhvr>
                                        <p:cTn id="43" dur="1" fill="hold">
                                          <p:stCondLst>
                                            <p:cond delay="0"/>
                                          </p:stCondLst>
                                        </p:cTn>
                                        <p:tgtEl>
                                          <p:spTgt spid="2">
                                            <p:txEl>
                                              <p:pRg st="5" end="5"/>
                                            </p:txEl>
                                          </p:spTgt>
                                        </p:tgtEl>
                                        <p:attrNameLst>
                                          <p:attrName>style.visibility</p:attrName>
                                        </p:attrNameLst>
                                      </p:cBhvr>
                                      <p:to>
                                        <p:strVal val="visible"/>
                                      </p:to>
                                    </p:set>
                                    <p:animEffect transition="in" filter="fade">
                                      <p:cBhvr>
                                        <p:cTn id="44" dur="15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55" grpId="0" animBg="1"/>
      <p:bldP spid="56" grpId="0" animBg="1"/>
      <p:bldP spid="2"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8352351" cy="1938992"/>
          </a:xfrm>
          <a:prstGeom prst="rect">
            <a:avLst/>
          </a:prstGeom>
          <a:noFill/>
        </p:spPr>
        <p:txBody>
          <a:bodyPr wrap="none" rtlCol="0">
            <a:spAutoFit/>
          </a:bodyPr>
          <a:lstStyle/>
          <a:p>
            <a:r>
              <a:rPr lang="tr-TR" sz="6000" b="1" dirty="0"/>
              <a:t>Spor alışkanlığı kazanmak</a:t>
            </a:r>
          </a:p>
          <a:p>
            <a:endParaRPr lang="tr-TR" sz="6000" b="1" dirty="0"/>
          </a:p>
        </p:txBody>
      </p:sp>
      <p:sp>
        <p:nvSpPr>
          <p:cNvPr id="55" name="Oval 5"/>
          <p:cNvSpPr>
            <a:spLocks noChangeArrowheads="1"/>
          </p:cNvSpPr>
          <p:nvPr/>
        </p:nvSpPr>
        <p:spPr bwMode="auto">
          <a:xfrm>
            <a:off x="8156838" y="1969658"/>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a:off x="8477309" y="2290130"/>
            <a:ext cx="2470075" cy="2471302"/>
          </a:xfrm>
          <a:prstGeom prst="ellipse">
            <a:avLst/>
          </a:prstGeom>
          <a:blipFill dpi="0" rotWithShape="1">
            <a:blip r:embed="rId3"/>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 name="Dikdörtgen 1"/>
          <p:cNvSpPr/>
          <p:nvPr/>
        </p:nvSpPr>
        <p:spPr>
          <a:xfrm>
            <a:off x="462481" y="2170026"/>
            <a:ext cx="7534121" cy="2308324"/>
          </a:xfrm>
          <a:prstGeom prst="rect">
            <a:avLst/>
          </a:prstGeom>
        </p:spPr>
        <p:txBody>
          <a:bodyPr wrap="square">
            <a:spAutoFit/>
          </a:bodyPr>
          <a:lstStyle/>
          <a:p>
            <a:r>
              <a:rPr lang="tr-TR" b="1" dirty="0">
                <a:solidFill>
                  <a:srgbClr val="E61F4F"/>
                </a:solidFill>
              </a:rPr>
              <a:t>Hazırlanın:</a:t>
            </a:r>
            <a:r>
              <a:rPr lang="tr-TR" dirty="0"/>
              <a:t> Yapılacak egzersiz türüne göre  kıyafetlerin</a:t>
            </a:r>
          </a:p>
          <a:p>
            <a:r>
              <a:rPr lang="tr-TR" dirty="0"/>
              <a:t>ve ekipmanların edinilmesi önemlidir.</a:t>
            </a:r>
          </a:p>
          <a:p>
            <a:endParaRPr lang="tr-TR" dirty="0"/>
          </a:p>
          <a:p>
            <a:r>
              <a:rPr lang="tr-TR" b="1" dirty="0">
                <a:solidFill>
                  <a:srgbClr val="E61F4F"/>
                </a:solidFill>
              </a:rPr>
              <a:t>Tadını çıkarın: </a:t>
            </a:r>
            <a:r>
              <a:rPr lang="tr-TR" dirty="0"/>
              <a:t>Egzersizi eğlenceli hale getirecek yollar bulun.</a:t>
            </a:r>
          </a:p>
          <a:p>
            <a:endParaRPr lang="tr-TR" dirty="0"/>
          </a:p>
          <a:p>
            <a:r>
              <a:rPr lang="tr-TR" b="1" dirty="0">
                <a:solidFill>
                  <a:srgbClr val="E61F4F"/>
                </a:solidFill>
              </a:rPr>
              <a:t>Kayıt tutun: </a:t>
            </a:r>
            <a:r>
              <a:rPr lang="tr-TR" dirty="0"/>
              <a:t>Egzersiz yaptığınız günleri takvimde işaretleyin.</a:t>
            </a:r>
          </a:p>
          <a:p>
            <a:r>
              <a:rPr lang="tr-TR" dirty="0"/>
              <a:t>Bir süre sonra devamlılık kazanacaksınız, ara vermek</a:t>
            </a:r>
          </a:p>
          <a:p>
            <a:r>
              <a:rPr lang="tr-TR" dirty="0"/>
              <a:t>istemeyeceksiniz.</a:t>
            </a:r>
          </a:p>
        </p:txBody>
      </p:sp>
    </p:spTree>
    <p:extLst>
      <p:ext uri="{BB962C8B-B14F-4D97-AF65-F5344CB8AC3E}">
        <p14:creationId xmlns:p14="http://schemas.microsoft.com/office/powerpoint/2010/main" val="306483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250"/>
                                        <p:tgtEl>
                                          <p:spTgt spid="55"/>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250"/>
                                        <p:tgtEl>
                                          <p:spTgt spid="56"/>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fade">
                                      <p:cBhvr>
                                        <p:cTn id="24" dur="150"/>
                                        <p:tgtEl>
                                          <p:spTgt spid="2">
                                            <p:txEl>
                                              <p:pRg st="0" end="0"/>
                                            </p:txEl>
                                          </p:spTgt>
                                        </p:tgtEl>
                                      </p:cBhvr>
                                    </p:animEffect>
                                  </p:childTnLst>
                                </p:cTn>
                              </p:par>
                            </p:childTnLst>
                          </p:cTn>
                        </p:par>
                        <p:par>
                          <p:cTn id="25" fill="hold">
                            <p:stCondLst>
                              <p:cond delay="1150"/>
                            </p:stCondLst>
                            <p:childTnLst>
                              <p:par>
                                <p:cTn id="26" presetID="10" presetClass="entr" presetSubtype="0" fill="hold" grpId="0" nodeType="after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fade">
                                      <p:cBhvr>
                                        <p:cTn id="28" dur="150"/>
                                        <p:tgtEl>
                                          <p:spTgt spid="2">
                                            <p:txEl>
                                              <p:pRg st="1" end="1"/>
                                            </p:txEl>
                                          </p:spTgt>
                                        </p:tgtEl>
                                      </p:cBhvr>
                                    </p:animEffect>
                                  </p:childTnLst>
                                </p:cTn>
                              </p:par>
                            </p:childTnLst>
                          </p:cTn>
                        </p:par>
                        <p:par>
                          <p:cTn id="29" fill="hold">
                            <p:stCondLst>
                              <p:cond delay="1300"/>
                            </p:stCondLst>
                            <p:childTnLst>
                              <p:par>
                                <p:cTn id="30" presetID="10" presetClass="entr" presetSubtype="0" fill="hold" grpId="0" nodeType="after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fade">
                                      <p:cBhvr>
                                        <p:cTn id="32" dur="150"/>
                                        <p:tgtEl>
                                          <p:spTgt spid="2">
                                            <p:txEl>
                                              <p:pRg st="3" end="3"/>
                                            </p:txEl>
                                          </p:spTgt>
                                        </p:tgtEl>
                                      </p:cBhvr>
                                    </p:animEffect>
                                  </p:childTnLst>
                                </p:cTn>
                              </p:par>
                            </p:childTnLst>
                          </p:cTn>
                        </p:par>
                        <p:par>
                          <p:cTn id="33" fill="hold">
                            <p:stCondLst>
                              <p:cond delay="1450"/>
                            </p:stCondLst>
                            <p:childTnLst>
                              <p:par>
                                <p:cTn id="34" presetID="10" presetClass="entr" presetSubtype="0" fill="hold" grpId="0" nodeType="after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fade">
                                      <p:cBhvr>
                                        <p:cTn id="36" dur="150"/>
                                        <p:tgtEl>
                                          <p:spTgt spid="2">
                                            <p:txEl>
                                              <p:pRg st="5" end="5"/>
                                            </p:txEl>
                                          </p:spTgt>
                                        </p:tgtEl>
                                      </p:cBhvr>
                                    </p:animEffect>
                                  </p:childTnLst>
                                </p:cTn>
                              </p:par>
                            </p:childTnLst>
                          </p:cTn>
                        </p:par>
                        <p:par>
                          <p:cTn id="37" fill="hold">
                            <p:stCondLst>
                              <p:cond delay="1600"/>
                            </p:stCondLst>
                            <p:childTnLst>
                              <p:par>
                                <p:cTn id="38" presetID="10" presetClass="entr" presetSubtype="0" fill="hold" grpId="0" nodeType="after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Effect transition="in" filter="fade">
                                      <p:cBhvr>
                                        <p:cTn id="40" dur="150"/>
                                        <p:tgtEl>
                                          <p:spTgt spid="2">
                                            <p:txEl>
                                              <p:pRg st="6" end="6"/>
                                            </p:txEl>
                                          </p:spTgt>
                                        </p:tgtEl>
                                      </p:cBhvr>
                                    </p:animEffect>
                                  </p:childTnLst>
                                </p:cTn>
                              </p:par>
                            </p:childTnLst>
                          </p:cTn>
                        </p:par>
                        <p:par>
                          <p:cTn id="41" fill="hold">
                            <p:stCondLst>
                              <p:cond delay="1750"/>
                            </p:stCondLst>
                            <p:childTnLst>
                              <p:par>
                                <p:cTn id="42" presetID="10" presetClass="entr" presetSubtype="0" fill="hold" grpId="0" nodeType="afterEffect">
                                  <p:stCondLst>
                                    <p:cond delay="0"/>
                                  </p:stCondLst>
                                  <p:childTnLst>
                                    <p:set>
                                      <p:cBhvr>
                                        <p:cTn id="43" dur="1" fill="hold">
                                          <p:stCondLst>
                                            <p:cond delay="0"/>
                                          </p:stCondLst>
                                        </p:cTn>
                                        <p:tgtEl>
                                          <p:spTgt spid="2">
                                            <p:txEl>
                                              <p:pRg st="7" end="7"/>
                                            </p:txEl>
                                          </p:spTgt>
                                        </p:tgtEl>
                                        <p:attrNameLst>
                                          <p:attrName>style.visibility</p:attrName>
                                        </p:attrNameLst>
                                      </p:cBhvr>
                                      <p:to>
                                        <p:strVal val="visible"/>
                                      </p:to>
                                    </p:set>
                                    <p:animEffect transition="in" filter="fade">
                                      <p:cBhvr>
                                        <p:cTn id="44" dur="15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55" grpId="0" animBg="1"/>
      <p:bldP spid="56" grpId="0" animBg="1"/>
      <p:bldP spid="2"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582165"/>
            <a:ext cx="9220537" cy="707886"/>
          </a:xfrm>
          <a:prstGeom prst="rect">
            <a:avLst/>
          </a:prstGeom>
          <a:noFill/>
        </p:spPr>
        <p:txBody>
          <a:bodyPr wrap="none" rtlCol="0">
            <a:spAutoFit/>
          </a:bodyPr>
          <a:lstStyle/>
          <a:p>
            <a:r>
              <a:rPr lang="tr-TR" sz="4000" b="1" dirty="0"/>
              <a:t>Çocuğunuzun spora başlamasının faydaları</a:t>
            </a:r>
          </a:p>
        </p:txBody>
      </p:sp>
      <p:grpSp>
        <p:nvGrpSpPr>
          <p:cNvPr id="32" name="Grup 31"/>
          <p:cNvGrpSpPr/>
          <p:nvPr/>
        </p:nvGrpSpPr>
        <p:grpSpPr>
          <a:xfrm>
            <a:off x="554927" y="1533404"/>
            <a:ext cx="6810606" cy="646331"/>
            <a:chOff x="554927" y="2447025"/>
            <a:chExt cx="6810606" cy="646331"/>
          </a:xfrm>
        </p:grpSpPr>
        <p:sp>
          <p:nvSpPr>
            <p:cNvPr id="33" name="Dikdörtgen 32"/>
            <p:cNvSpPr/>
            <p:nvPr/>
          </p:nvSpPr>
          <p:spPr>
            <a:xfrm>
              <a:off x="746176" y="2447025"/>
              <a:ext cx="6619357" cy="646331"/>
            </a:xfrm>
            <a:prstGeom prst="rect">
              <a:avLst/>
            </a:prstGeom>
          </p:spPr>
          <p:txBody>
            <a:bodyPr wrap="square">
              <a:spAutoFit/>
            </a:bodyPr>
            <a:lstStyle/>
            <a:p>
              <a:r>
                <a:rPr lang="tr-TR" dirty="0">
                  <a:solidFill>
                    <a:srgbClr val="575757"/>
                  </a:solidFill>
                </a:rPr>
                <a:t>Çocukluk ve ergenlik döneminde yapılan egzersiz, sağlıklı büyüme ve gelişme için önemlidir.</a:t>
              </a:r>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8156838" y="1969658"/>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a:off x="8477309" y="2290130"/>
            <a:ext cx="2470075" cy="2471302"/>
          </a:xfrm>
          <a:prstGeom prst="ellipse">
            <a:avLst/>
          </a:prstGeom>
          <a:blipFill dpi="0" rotWithShape="1">
            <a:blip r:embed="rId4"/>
            <a:srcRect/>
            <a:stretch>
              <a:fillRect l="-21000" t="-7000" r="-85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17" name="Grup 16"/>
          <p:cNvGrpSpPr/>
          <p:nvPr/>
        </p:nvGrpSpPr>
        <p:grpSpPr>
          <a:xfrm>
            <a:off x="554927" y="2241449"/>
            <a:ext cx="6810606" cy="646331"/>
            <a:chOff x="554927" y="2447025"/>
            <a:chExt cx="6810606" cy="646331"/>
          </a:xfrm>
        </p:grpSpPr>
        <p:sp>
          <p:nvSpPr>
            <p:cNvPr id="18" name="Dikdörtgen 17"/>
            <p:cNvSpPr/>
            <p:nvPr/>
          </p:nvSpPr>
          <p:spPr>
            <a:xfrm>
              <a:off x="746176" y="2447025"/>
              <a:ext cx="6619357" cy="646331"/>
            </a:xfrm>
            <a:prstGeom prst="rect">
              <a:avLst/>
            </a:prstGeom>
          </p:spPr>
          <p:txBody>
            <a:bodyPr wrap="square">
              <a:spAutoFit/>
            </a:bodyPr>
            <a:lstStyle/>
            <a:p>
              <a:r>
                <a:rPr lang="tr-TR" dirty="0">
                  <a:solidFill>
                    <a:srgbClr val="575757"/>
                  </a:solidFill>
                </a:rPr>
                <a:t>Egzersiz yapmak sadece fiziksel gelişime değil ruhsal gelişime de katkıda bulunur. </a:t>
              </a:r>
            </a:p>
          </p:txBody>
        </p:sp>
        <p:pic>
          <p:nvPicPr>
            <p:cNvPr id="19" name="Resim 18"/>
            <p:cNvPicPr>
              <a:picLocks noChangeAspect="1"/>
            </p:cNvPicPr>
            <p:nvPr/>
          </p:nvPicPr>
          <p:blipFill>
            <a:blip r:embed="rId3"/>
            <a:stretch>
              <a:fillRect/>
            </a:stretch>
          </p:blipFill>
          <p:spPr>
            <a:xfrm>
              <a:off x="554927" y="2549458"/>
              <a:ext cx="191250" cy="180000"/>
            </a:xfrm>
            <a:prstGeom prst="rect">
              <a:avLst/>
            </a:prstGeom>
          </p:spPr>
        </p:pic>
      </p:grpSp>
      <p:grpSp>
        <p:nvGrpSpPr>
          <p:cNvPr id="20" name="Grup 19"/>
          <p:cNvGrpSpPr/>
          <p:nvPr/>
        </p:nvGrpSpPr>
        <p:grpSpPr>
          <a:xfrm>
            <a:off x="554927" y="2913662"/>
            <a:ext cx="7213279" cy="923330"/>
            <a:chOff x="554927" y="2447025"/>
            <a:chExt cx="7213279" cy="923330"/>
          </a:xfrm>
        </p:grpSpPr>
        <p:sp>
          <p:nvSpPr>
            <p:cNvPr id="21" name="Dikdörtgen 20"/>
            <p:cNvSpPr/>
            <p:nvPr/>
          </p:nvSpPr>
          <p:spPr>
            <a:xfrm>
              <a:off x="746176" y="2447025"/>
              <a:ext cx="7022030" cy="923330"/>
            </a:xfrm>
            <a:prstGeom prst="rect">
              <a:avLst/>
            </a:prstGeom>
          </p:spPr>
          <p:txBody>
            <a:bodyPr wrap="square">
              <a:spAutoFit/>
            </a:bodyPr>
            <a:lstStyle/>
            <a:p>
              <a:r>
                <a:rPr lang="tr-TR" dirty="0">
                  <a:solidFill>
                    <a:srgbClr val="575757"/>
                  </a:solidFill>
                </a:rPr>
                <a:t>Özellikle takım sporlarını tercih etmek; kişiliğin oturması, ekip çalışmasına alışma, sosyalleşme, özgüven kazanılması, stresi azaltma ve sorumluluk sahibi olma gibi konularda çocuğun gelişimini destekler. </a:t>
              </a:r>
            </a:p>
          </p:txBody>
        </p:sp>
        <p:pic>
          <p:nvPicPr>
            <p:cNvPr id="22" name="Resim 21"/>
            <p:cNvPicPr>
              <a:picLocks noChangeAspect="1"/>
            </p:cNvPicPr>
            <p:nvPr/>
          </p:nvPicPr>
          <p:blipFill>
            <a:blip r:embed="rId3"/>
            <a:stretch>
              <a:fillRect/>
            </a:stretch>
          </p:blipFill>
          <p:spPr>
            <a:xfrm>
              <a:off x="554927" y="2549458"/>
              <a:ext cx="191250" cy="180000"/>
            </a:xfrm>
            <a:prstGeom prst="rect">
              <a:avLst/>
            </a:prstGeom>
          </p:spPr>
        </p:pic>
      </p:grpSp>
      <p:grpSp>
        <p:nvGrpSpPr>
          <p:cNvPr id="23" name="Grup 22"/>
          <p:cNvGrpSpPr/>
          <p:nvPr/>
        </p:nvGrpSpPr>
        <p:grpSpPr>
          <a:xfrm>
            <a:off x="554927" y="3862875"/>
            <a:ext cx="7213279" cy="369332"/>
            <a:chOff x="554927" y="2447025"/>
            <a:chExt cx="7213279" cy="369332"/>
          </a:xfrm>
        </p:grpSpPr>
        <p:sp>
          <p:nvSpPr>
            <p:cNvPr id="24" name="Dikdörtgen 23"/>
            <p:cNvSpPr/>
            <p:nvPr/>
          </p:nvSpPr>
          <p:spPr>
            <a:xfrm>
              <a:off x="746176" y="2447025"/>
              <a:ext cx="7022030" cy="369332"/>
            </a:xfrm>
            <a:prstGeom prst="rect">
              <a:avLst/>
            </a:prstGeom>
          </p:spPr>
          <p:txBody>
            <a:bodyPr wrap="square">
              <a:spAutoFit/>
            </a:bodyPr>
            <a:lstStyle/>
            <a:p>
              <a:r>
                <a:rPr lang="tr-TR" dirty="0">
                  <a:solidFill>
                    <a:srgbClr val="575757"/>
                  </a:solidFill>
                </a:rPr>
                <a:t>Kötü alışkanlıklar kazanılmasının önüne geçilir.</a:t>
              </a:r>
            </a:p>
          </p:txBody>
        </p:sp>
        <p:pic>
          <p:nvPicPr>
            <p:cNvPr id="25" name="Resim 24"/>
            <p:cNvPicPr>
              <a:picLocks noChangeAspect="1"/>
            </p:cNvPicPr>
            <p:nvPr/>
          </p:nvPicPr>
          <p:blipFill>
            <a:blip r:embed="rId3"/>
            <a:stretch>
              <a:fillRect/>
            </a:stretch>
          </p:blipFill>
          <p:spPr>
            <a:xfrm>
              <a:off x="554927" y="2549458"/>
              <a:ext cx="191250" cy="180000"/>
            </a:xfrm>
            <a:prstGeom prst="rect">
              <a:avLst/>
            </a:prstGeom>
          </p:spPr>
        </p:pic>
      </p:grpSp>
      <p:grpSp>
        <p:nvGrpSpPr>
          <p:cNvPr id="29" name="Grup 28"/>
          <p:cNvGrpSpPr/>
          <p:nvPr/>
        </p:nvGrpSpPr>
        <p:grpSpPr>
          <a:xfrm>
            <a:off x="554927" y="4252234"/>
            <a:ext cx="7213279" cy="1200329"/>
            <a:chOff x="554927" y="2447025"/>
            <a:chExt cx="7213279" cy="1200329"/>
          </a:xfrm>
        </p:grpSpPr>
        <p:sp>
          <p:nvSpPr>
            <p:cNvPr id="30" name="Dikdörtgen 29"/>
            <p:cNvSpPr/>
            <p:nvPr/>
          </p:nvSpPr>
          <p:spPr>
            <a:xfrm>
              <a:off x="746176" y="2447025"/>
              <a:ext cx="7022030" cy="1200329"/>
            </a:xfrm>
            <a:prstGeom prst="rect">
              <a:avLst/>
            </a:prstGeom>
          </p:spPr>
          <p:txBody>
            <a:bodyPr wrap="square">
              <a:spAutoFit/>
            </a:bodyPr>
            <a:lstStyle/>
            <a:p>
              <a:r>
                <a:rPr lang="tr-TR" dirty="0">
                  <a:solidFill>
                    <a:srgbClr val="575757"/>
                  </a:solidFill>
                </a:rPr>
                <a:t>Düzenli egzersiz yapmak, ilerideki muhtemel kronik hastalıkların</a:t>
              </a:r>
            </a:p>
            <a:p>
              <a:r>
                <a:rPr lang="tr-TR" dirty="0">
                  <a:solidFill>
                    <a:srgbClr val="575757"/>
                  </a:solidFill>
                </a:rPr>
                <a:t>(kalp damar yetmezliği, diyabet, solunum yolu yetmezliği) önüne geçer. Kas-iskelet sistemi güçlenir.</a:t>
              </a:r>
            </a:p>
            <a:p>
              <a:endParaRPr lang="tr-TR" dirty="0">
                <a:solidFill>
                  <a:srgbClr val="575757"/>
                </a:solidFill>
              </a:endParaRPr>
            </a:p>
          </p:txBody>
        </p:sp>
        <p:pic>
          <p:nvPicPr>
            <p:cNvPr id="31" name="Resim 30"/>
            <p:cNvPicPr>
              <a:picLocks noChangeAspect="1"/>
            </p:cNvPicPr>
            <p:nvPr/>
          </p:nvPicPr>
          <p:blipFill>
            <a:blip r:embed="rId3"/>
            <a:stretch>
              <a:fillRect/>
            </a:stretch>
          </p:blipFill>
          <p:spPr>
            <a:xfrm>
              <a:off x="554927" y="2549458"/>
              <a:ext cx="191250" cy="180000"/>
            </a:xfrm>
            <a:prstGeom prst="rect">
              <a:avLst/>
            </a:prstGeom>
          </p:spPr>
        </p:pic>
      </p:grpSp>
    </p:spTree>
    <p:extLst>
      <p:ext uri="{BB962C8B-B14F-4D97-AF65-F5344CB8AC3E}">
        <p14:creationId xmlns:p14="http://schemas.microsoft.com/office/powerpoint/2010/main" val="334021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250"/>
                                        <p:tgtEl>
                                          <p:spTgt spid="32"/>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250"/>
                                        <p:tgtEl>
                                          <p:spTgt spid="55"/>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250"/>
                                        <p:tgtEl>
                                          <p:spTgt spid="56"/>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50"/>
                                        <p:tgtEl>
                                          <p:spTgt spid="17"/>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50"/>
                                        <p:tgtEl>
                                          <p:spTgt spid="20"/>
                                        </p:tgtEl>
                                      </p:cBhvr>
                                    </p:animEffect>
                                  </p:childTnLst>
                                </p:cTn>
                              </p:par>
                            </p:childTnLst>
                          </p:cTn>
                        </p:par>
                        <p:par>
                          <p:cTn id="33" fill="hold">
                            <p:stCondLst>
                              <p:cond delay="1750"/>
                            </p:stCondLst>
                            <p:childTnLst>
                              <p:par>
                                <p:cTn id="34" presetID="10" presetClass="entr" presetSubtype="0"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250"/>
                                        <p:tgtEl>
                                          <p:spTgt spid="23"/>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55" grpId="0" animBg="1"/>
      <p:bldP spid="5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61000" r="-54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3927037" cy="1015663"/>
          </a:xfrm>
          <a:prstGeom prst="rect">
            <a:avLst/>
          </a:prstGeom>
          <a:noFill/>
        </p:spPr>
        <p:txBody>
          <a:bodyPr wrap="none" rtlCol="0">
            <a:spAutoFit/>
          </a:bodyPr>
          <a:lstStyle/>
          <a:p>
            <a:r>
              <a:rPr lang="tr-TR" sz="6000" b="1" dirty="0"/>
              <a:t>Yeterli uyku</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8" name="Dikdörtgen 47"/>
          <p:cNvSpPr/>
          <p:nvPr/>
        </p:nvSpPr>
        <p:spPr>
          <a:xfrm>
            <a:off x="356650" y="1458962"/>
            <a:ext cx="6158096" cy="3785652"/>
          </a:xfrm>
          <a:prstGeom prst="rect">
            <a:avLst/>
          </a:prstGeom>
        </p:spPr>
        <p:txBody>
          <a:bodyPr wrap="none">
            <a:spAutoFit/>
          </a:bodyPr>
          <a:lstStyle/>
          <a:p>
            <a:r>
              <a:rPr lang="tr-TR" sz="2000" dirty="0">
                <a:solidFill>
                  <a:srgbClr val="575757"/>
                </a:solidFill>
              </a:rPr>
              <a:t>Sağlıklı bir hayat için uyku, yemek içmek kadar önemli bir </a:t>
            </a:r>
          </a:p>
          <a:p>
            <a:r>
              <a:rPr lang="tr-TR" sz="2000" dirty="0">
                <a:solidFill>
                  <a:srgbClr val="575757"/>
                </a:solidFill>
              </a:rPr>
              <a:t>ihtiyaçtır. Uyku sayesinde beden dinlenir, zihin yenilenir. </a:t>
            </a:r>
          </a:p>
          <a:p>
            <a:r>
              <a:rPr lang="tr-TR" sz="2000" dirty="0">
                <a:solidFill>
                  <a:srgbClr val="575757"/>
                </a:solidFill>
              </a:rPr>
              <a:t>Organlar kendini tamir eder. Çocuklar uyudukça büyür; </a:t>
            </a:r>
          </a:p>
          <a:p>
            <a:r>
              <a:rPr lang="tr-TR" sz="2000" dirty="0">
                <a:solidFill>
                  <a:srgbClr val="575757"/>
                </a:solidFill>
              </a:rPr>
              <a:t>gençler, orta yaşlılar ve yaşlılar uykuyla sağlıklarını </a:t>
            </a:r>
          </a:p>
          <a:p>
            <a:r>
              <a:rPr lang="tr-TR" sz="2000" dirty="0">
                <a:solidFill>
                  <a:srgbClr val="575757"/>
                </a:solidFill>
              </a:rPr>
              <a:t>korurlar. </a:t>
            </a:r>
          </a:p>
          <a:p>
            <a:endParaRPr lang="tr-TR" sz="2000" dirty="0">
              <a:solidFill>
                <a:srgbClr val="575757"/>
              </a:solidFill>
            </a:endParaRPr>
          </a:p>
          <a:p>
            <a:r>
              <a:rPr lang="tr-TR" sz="2000" dirty="0">
                <a:solidFill>
                  <a:srgbClr val="575757"/>
                </a:solidFill>
              </a:rPr>
              <a:t>Beynin içindeki </a:t>
            </a:r>
            <a:r>
              <a:rPr lang="tr-TR" sz="2000" dirty="0">
                <a:solidFill>
                  <a:schemeClr val="tx1">
                    <a:lumMod val="65000"/>
                    <a:lumOff val="35000"/>
                  </a:schemeClr>
                </a:solidFill>
              </a:rPr>
              <a:t>hipofiz bezinden </a:t>
            </a:r>
          </a:p>
          <a:p>
            <a:r>
              <a:rPr lang="tr-TR" sz="2000" dirty="0">
                <a:solidFill>
                  <a:schemeClr val="tx1">
                    <a:lumMod val="65000"/>
                    <a:lumOff val="35000"/>
                  </a:schemeClr>
                </a:solidFill>
              </a:rPr>
              <a:t>salgılanan ve melatonin adı verilen hormon uykuyu </a:t>
            </a:r>
          </a:p>
          <a:p>
            <a:r>
              <a:rPr lang="tr-TR" sz="2000" dirty="0">
                <a:solidFill>
                  <a:schemeClr val="tx1">
                    <a:lumMod val="65000"/>
                    <a:lumOff val="35000"/>
                  </a:schemeClr>
                </a:solidFill>
              </a:rPr>
              <a:t>yönetir, düzenler, vücudun biyolojik saatini ayarlar. </a:t>
            </a:r>
            <a:endParaRPr lang="tr-TR" sz="2000" dirty="0">
              <a:solidFill>
                <a:srgbClr val="575757"/>
              </a:solidFill>
            </a:endParaRPr>
          </a:p>
          <a:p>
            <a:r>
              <a:rPr lang="tr-TR" sz="2000" dirty="0">
                <a:solidFill>
                  <a:schemeClr val="tx1">
                    <a:lumMod val="65000"/>
                    <a:lumOff val="35000"/>
                  </a:schemeClr>
                </a:solidFill>
              </a:rPr>
              <a:t>Bu hormon karanlıkta salgılanmaya başlar, ışıkla </a:t>
            </a:r>
          </a:p>
          <a:p>
            <a:r>
              <a:rPr lang="tr-TR" sz="2000" dirty="0">
                <a:solidFill>
                  <a:schemeClr val="tx1">
                    <a:lumMod val="65000"/>
                    <a:lumOff val="35000"/>
                  </a:schemeClr>
                </a:solidFill>
              </a:rPr>
              <a:t>salgılanma miktarı azalır. Özellikle ani ve parlak ışık </a:t>
            </a:r>
          </a:p>
          <a:p>
            <a:r>
              <a:rPr lang="tr-TR" sz="2000" dirty="0">
                <a:solidFill>
                  <a:schemeClr val="tx1">
                    <a:lumMod val="65000"/>
                    <a:lumOff val="35000"/>
                  </a:schemeClr>
                </a:solidFill>
              </a:rPr>
              <a:t>melatonin seviyesini azaltır.</a:t>
            </a:r>
          </a:p>
        </p:txBody>
      </p:sp>
      <p:sp>
        <p:nvSpPr>
          <p:cNvPr id="17" name="Metin kutusu 16">
            <a:extLst>
              <a:ext uri="{FF2B5EF4-FFF2-40B4-BE49-F238E27FC236}">
                <a16:creationId xmlns:a16="http://schemas.microsoft.com/office/drawing/2014/main" id="{A9DBED12-0ADE-DC42-B4D9-DB9A551B0AEC}"/>
              </a:ext>
            </a:extLst>
          </p:cNvPr>
          <p:cNvSpPr txBox="1"/>
          <p:nvPr/>
        </p:nvSpPr>
        <p:spPr>
          <a:xfrm>
            <a:off x="11495712" y="5855671"/>
            <a:ext cx="495649" cy="461665"/>
          </a:xfrm>
          <a:prstGeom prst="rect">
            <a:avLst/>
          </a:prstGeom>
          <a:noFill/>
        </p:spPr>
        <p:txBody>
          <a:bodyPr wrap="none" rtlCol="0">
            <a:spAutoFit/>
          </a:bodyPr>
          <a:lstStyle/>
          <a:p>
            <a:pPr algn="r"/>
            <a:fld id="{2995EC09-D15D-4044-A280-A8BAEAABD4E9}" type="slidenum">
              <a:rPr lang="tr-TR" sz="2400" b="1" smtClean="0">
                <a:solidFill>
                  <a:srgbClr val="DADADA"/>
                </a:solidFill>
              </a:rPr>
              <a:t>38</a:t>
            </a:fld>
            <a:endParaRPr lang="tr-TR" sz="2400" b="1" dirty="0">
              <a:solidFill>
                <a:srgbClr val="DADADA"/>
              </a:solidFill>
            </a:endParaRPr>
          </a:p>
        </p:txBody>
      </p:sp>
      <p:sp>
        <p:nvSpPr>
          <p:cNvPr id="18" name="Rectangle 13">
            <a:extLst>
              <a:ext uri="{FF2B5EF4-FFF2-40B4-BE49-F238E27FC236}">
                <a16:creationId xmlns:a16="http://schemas.microsoft.com/office/drawing/2014/main" id="{76260A55-6923-E342-8FEB-07369848B12D}"/>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Tree>
    <p:extLst>
      <p:ext uri="{BB962C8B-B14F-4D97-AF65-F5344CB8AC3E}">
        <p14:creationId xmlns:p14="http://schemas.microsoft.com/office/powerpoint/2010/main" val="250072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par>
                                <p:cTn id="13" presetID="2" presetClass="entr" presetSubtype="2" fill="hold" grpId="0" nodeType="withEffect">
                                  <p:stCondLst>
                                    <p:cond delay="25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250" fill="hold"/>
                                        <p:tgtEl>
                                          <p:spTgt spid="28"/>
                                        </p:tgtEl>
                                        <p:attrNameLst>
                                          <p:attrName>ppt_x</p:attrName>
                                        </p:attrNameLst>
                                      </p:cBhvr>
                                      <p:tavLst>
                                        <p:tav tm="0">
                                          <p:val>
                                            <p:strVal val="1+#ppt_w/2"/>
                                          </p:val>
                                        </p:tav>
                                        <p:tav tm="100000">
                                          <p:val>
                                            <p:strVal val="#ppt_x"/>
                                          </p:val>
                                        </p:tav>
                                      </p:tavLst>
                                    </p:anim>
                                    <p:anim calcmode="lin" valueType="num">
                                      <p:cBhvr additive="base">
                                        <p:cTn id="16" dur="250" fill="hold"/>
                                        <p:tgtEl>
                                          <p:spTgt spid="28"/>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250"/>
                                        <p:tgtEl>
                                          <p:spTgt spid="48"/>
                                        </p:tgtEl>
                                      </p:cBhvr>
                                    </p:animEffect>
                                  </p:childTnLst>
                                </p:cTn>
                              </p:par>
                            </p:childTnLst>
                          </p:cTn>
                        </p:par>
                        <p:par>
                          <p:cTn id="21" fill="hold">
                            <p:stCondLst>
                              <p:cond delay="1000"/>
                            </p:stCondLst>
                            <p:childTnLst>
                              <p:par>
                                <p:cTn id="22" presetID="2" presetClass="entr" presetSubtype="2"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250" fill="hold"/>
                                        <p:tgtEl>
                                          <p:spTgt spid="16"/>
                                        </p:tgtEl>
                                        <p:attrNameLst>
                                          <p:attrName>ppt_x</p:attrName>
                                        </p:attrNameLst>
                                      </p:cBhvr>
                                      <p:tavLst>
                                        <p:tav tm="0">
                                          <p:val>
                                            <p:strVal val="1+#ppt_w/2"/>
                                          </p:val>
                                        </p:tav>
                                        <p:tav tm="100000">
                                          <p:val>
                                            <p:strVal val="#ppt_x"/>
                                          </p:val>
                                        </p:tav>
                                      </p:tavLst>
                                    </p:anim>
                                    <p:anim calcmode="lin" valueType="num">
                                      <p:cBhvr additive="base">
                                        <p:cTn id="25" dur="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4" grpId="0"/>
      <p:bldP spid="28" grpId="0" animBg="1"/>
      <p:bldP spid="4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61000" r="-5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3653116" cy="923330"/>
          </a:xfrm>
          <a:prstGeom prst="rect">
            <a:avLst/>
          </a:prstGeom>
          <a:noFill/>
        </p:spPr>
        <p:txBody>
          <a:bodyPr wrap="none" rtlCol="0">
            <a:spAutoFit/>
          </a:bodyPr>
          <a:lstStyle/>
          <a:p>
            <a:r>
              <a:rPr lang="tr-TR" sz="5400" b="1" dirty="0"/>
              <a:t>Uyku Sağlığı</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1943102"/>
            <a:ext cx="7482168" cy="954107"/>
            <a:chOff x="554927" y="1881525"/>
            <a:chExt cx="7482168" cy="954107"/>
          </a:xfrm>
        </p:grpSpPr>
        <p:sp>
          <p:nvSpPr>
            <p:cNvPr id="26" name="Metin kutusu 25"/>
            <p:cNvSpPr txBox="1"/>
            <p:nvPr/>
          </p:nvSpPr>
          <p:spPr>
            <a:xfrm>
              <a:off x="746177" y="1881525"/>
              <a:ext cx="7290918" cy="954107"/>
            </a:xfrm>
            <a:prstGeom prst="rect">
              <a:avLst/>
            </a:prstGeom>
            <a:noFill/>
          </p:spPr>
          <p:txBody>
            <a:bodyPr wrap="square" rtlCol="0">
              <a:spAutoFit/>
            </a:bodyPr>
            <a:lstStyle/>
            <a:p>
              <a:r>
                <a:rPr lang="tr-TR" dirty="0">
                  <a:solidFill>
                    <a:srgbClr val="575757"/>
                  </a:solidFill>
                </a:rPr>
                <a:t>Herkes için geçerli olan sabit bir uyku süresi yoktur. Bu süre kişiden kişiye, bünyeden bünyeye farklılık gösterebilir. Ancak insanların büyük bir bölümü için ortalama uyku süresi </a:t>
              </a:r>
              <a:r>
                <a:rPr lang="tr-TR" sz="2000" b="1" dirty="0">
                  <a:solidFill>
                    <a:srgbClr val="575757"/>
                  </a:solidFill>
                </a:rPr>
                <a:t>6-8</a:t>
              </a:r>
              <a:r>
                <a:rPr lang="tr-TR" dirty="0">
                  <a:solidFill>
                    <a:srgbClr val="575757"/>
                  </a:solidFill>
                </a:rPr>
                <a:t> saattir. </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4927" y="3217880"/>
            <a:ext cx="7039406" cy="1200329"/>
            <a:chOff x="554927" y="1881525"/>
            <a:chExt cx="7039406" cy="1200329"/>
          </a:xfrm>
        </p:grpSpPr>
        <p:sp>
          <p:nvSpPr>
            <p:cNvPr id="37" name="Metin kutusu 36"/>
            <p:cNvSpPr txBox="1"/>
            <p:nvPr/>
          </p:nvSpPr>
          <p:spPr>
            <a:xfrm>
              <a:off x="746177" y="1881525"/>
              <a:ext cx="6848156" cy="1200329"/>
            </a:xfrm>
            <a:prstGeom prst="rect">
              <a:avLst/>
            </a:prstGeom>
            <a:noFill/>
          </p:spPr>
          <p:txBody>
            <a:bodyPr wrap="square" rtlCol="0">
              <a:spAutoFit/>
            </a:bodyPr>
            <a:lstStyle/>
            <a:p>
              <a:r>
                <a:rPr lang="tr-TR" dirty="0">
                  <a:solidFill>
                    <a:srgbClr val="575757"/>
                  </a:solidFill>
                </a:rPr>
                <a:t>Gereğinden az veya çok uyumak sağlık açısından sakıncalıdır. Yaşam biçimi yeterli uykuya izin verecek şekilde planlanmalıdır. Uyku saatleri</a:t>
              </a:r>
            </a:p>
            <a:p>
              <a:r>
                <a:rPr lang="tr-TR" dirty="0">
                  <a:solidFill>
                    <a:srgbClr val="575757"/>
                  </a:solidFill>
                </a:rPr>
                <a:t>günlük işlere göre düzenlenebilir. Ancak ideal olanın gece uykusu olduğu unutulmamalıdır.</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sp>
        <p:nvSpPr>
          <p:cNvPr id="19" name="Metin kutusu 18">
            <a:extLst>
              <a:ext uri="{FF2B5EF4-FFF2-40B4-BE49-F238E27FC236}">
                <a16:creationId xmlns:a16="http://schemas.microsoft.com/office/drawing/2014/main" id="{75141697-3BEB-2648-B83B-B4F1CF407D7B}"/>
              </a:ext>
            </a:extLst>
          </p:cNvPr>
          <p:cNvSpPr txBox="1"/>
          <p:nvPr/>
        </p:nvSpPr>
        <p:spPr>
          <a:xfrm>
            <a:off x="11495712" y="5855671"/>
            <a:ext cx="495649" cy="461665"/>
          </a:xfrm>
          <a:prstGeom prst="rect">
            <a:avLst/>
          </a:prstGeom>
          <a:noFill/>
        </p:spPr>
        <p:txBody>
          <a:bodyPr wrap="none" rtlCol="0">
            <a:spAutoFit/>
          </a:bodyPr>
          <a:lstStyle/>
          <a:p>
            <a:pPr algn="r"/>
            <a:fld id="{2995EC09-D15D-4044-A280-A8BAEAABD4E9}" type="slidenum">
              <a:rPr lang="tr-TR" sz="2400" b="1" smtClean="0">
                <a:solidFill>
                  <a:srgbClr val="DADADA"/>
                </a:solidFill>
              </a:rPr>
              <a:t>39</a:t>
            </a:fld>
            <a:endParaRPr lang="tr-TR" sz="2400" b="1" dirty="0">
              <a:solidFill>
                <a:srgbClr val="DADADA"/>
              </a:solidFill>
            </a:endParaRPr>
          </a:p>
        </p:txBody>
      </p:sp>
      <p:sp>
        <p:nvSpPr>
          <p:cNvPr id="20" name="Rectangle 13">
            <a:extLst>
              <a:ext uri="{FF2B5EF4-FFF2-40B4-BE49-F238E27FC236}">
                <a16:creationId xmlns:a16="http://schemas.microsoft.com/office/drawing/2014/main" id="{3739CCEE-E562-F848-BB58-20C813B39A37}"/>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Tree>
    <p:extLst>
      <p:ext uri="{BB962C8B-B14F-4D97-AF65-F5344CB8AC3E}">
        <p14:creationId xmlns:p14="http://schemas.microsoft.com/office/powerpoint/2010/main" val="329226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50"/>
                                        <p:tgtEl>
                                          <p:spTgt spid="25"/>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502218"/>
            <a:ext cx="4896149" cy="1015663"/>
          </a:xfrm>
          <a:prstGeom prst="rect">
            <a:avLst/>
          </a:prstGeom>
          <a:noFill/>
        </p:spPr>
        <p:txBody>
          <a:bodyPr wrap="none" rtlCol="0">
            <a:spAutoFit/>
          </a:bodyPr>
          <a:lstStyle/>
          <a:p>
            <a:r>
              <a:rPr lang="tr-TR" sz="6000" b="1" dirty="0"/>
              <a:t>Sağlıklı kalmak</a:t>
            </a:r>
          </a:p>
        </p:txBody>
      </p:sp>
      <p:grpSp>
        <p:nvGrpSpPr>
          <p:cNvPr id="29" name="Grup 28"/>
          <p:cNvGrpSpPr/>
          <p:nvPr/>
        </p:nvGrpSpPr>
        <p:grpSpPr>
          <a:xfrm>
            <a:off x="554927" y="1550999"/>
            <a:ext cx="6953166" cy="1323439"/>
            <a:chOff x="554927" y="1881525"/>
            <a:chExt cx="6953166" cy="1323439"/>
          </a:xfrm>
        </p:grpSpPr>
        <p:sp>
          <p:nvSpPr>
            <p:cNvPr id="30" name="Metin kutusu 29"/>
            <p:cNvSpPr txBox="1"/>
            <p:nvPr/>
          </p:nvSpPr>
          <p:spPr>
            <a:xfrm>
              <a:off x="746177" y="1881525"/>
              <a:ext cx="6761916" cy="1323439"/>
            </a:xfrm>
            <a:prstGeom prst="rect">
              <a:avLst/>
            </a:prstGeom>
            <a:noFill/>
          </p:spPr>
          <p:txBody>
            <a:bodyPr wrap="none" rtlCol="0">
              <a:spAutoFit/>
            </a:bodyPr>
            <a:lstStyle/>
            <a:p>
              <a:r>
                <a:rPr lang="tr-TR" sz="2000" dirty="0">
                  <a:solidFill>
                    <a:srgbClr val="575757"/>
                  </a:solidFill>
                </a:rPr>
                <a:t>Vücudun çeşitli sistem ve yapıları doğal denge hâlini sürdürmek</a:t>
              </a:r>
            </a:p>
            <a:p>
              <a:r>
                <a:rPr lang="tr-TR" sz="2000" dirty="0">
                  <a:solidFill>
                    <a:srgbClr val="575757"/>
                  </a:solidFill>
                </a:rPr>
                <a:t>üzere sağlığı olumsuz etkileyen faktörlere karşı koymaya çalışır.</a:t>
              </a:r>
            </a:p>
            <a:p>
              <a:r>
                <a:rPr lang="tr-TR" sz="2000" dirty="0">
                  <a:solidFill>
                    <a:srgbClr val="575757"/>
                  </a:solidFill>
                </a:rPr>
                <a:t>Bu sistem ve yapıların yanı sıra insanın kendisinin de bilinçli</a:t>
              </a:r>
            </a:p>
            <a:p>
              <a:r>
                <a:rPr lang="tr-TR" sz="2000" dirty="0">
                  <a:solidFill>
                    <a:srgbClr val="575757"/>
                  </a:solidFill>
                </a:rPr>
                <a:t>bir gayret göstermesi gerekir. </a:t>
              </a:r>
            </a:p>
          </p:txBody>
        </p:sp>
        <p:pic>
          <p:nvPicPr>
            <p:cNvPr id="31" name="Resim 30"/>
            <p:cNvPicPr>
              <a:picLocks noChangeAspect="1"/>
            </p:cNvPicPr>
            <p:nvPr/>
          </p:nvPicPr>
          <p:blipFill>
            <a:blip r:embed="rId3"/>
            <a:stretch>
              <a:fillRect/>
            </a:stretch>
          </p:blipFill>
          <p:spPr>
            <a:xfrm>
              <a:off x="554927" y="1991580"/>
              <a:ext cx="191250" cy="180000"/>
            </a:xfrm>
            <a:prstGeom prst="rect">
              <a:avLst/>
            </a:prstGeom>
          </p:spPr>
        </p:pic>
      </p:grpSp>
      <p:grpSp>
        <p:nvGrpSpPr>
          <p:cNvPr id="27" name="Grup 26"/>
          <p:cNvGrpSpPr/>
          <p:nvPr/>
        </p:nvGrpSpPr>
        <p:grpSpPr>
          <a:xfrm>
            <a:off x="6635700" y="3121026"/>
            <a:ext cx="2058165" cy="2123588"/>
            <a:chOff x="2719388" y="3125788"/>
            <a:chExt cx="1847850" cy="1906588"/>
          </a:xfrm>
        </p:grpSpPr>
        <p:grpSp>
          <p:nvGrpSpPr>
            <p:cNvPr id="32" name="Grup 31"/>
            <p:cNvGrpSpPr/>
            <p:nvPr/>
          </p:nvGrpSpPr>
          <p:grpSpPr>
            <a:xfrm>
              <a:off x="2719388" y="3125788"/>
              <a:ext cx="1847850" cy="1906588"/>
              <a:chOff x="2719388" y="3125788"/>
              <a:chExt cx="1847850" cy="1906588"/>
            </a:xfrm>
          </p:grpSpPr>
          <p:sp>
            <p:nvSpPr>
              <p:cNvPr id="34" name="Freeform 5"/>
              <p:cNvSpPr>
                <a:spLocks/>
              </p:cNvSpPr>
              <p:nvPr/>
            </p:nvSpPr>
            <p:spPr bwMode="auto">
              <a:xfrm>
                <a:off x="2768600" y="3187701"/>
                <a:ext cx="1712913" cy="1773238"/>
              </a:xfrm>
              <a:custGeom>
                <a:avLst/>
                <a:gdLst>
                  <a:gd name="T0" fmla="*/ 0 w 556"/>
                  <a:gd name="T1" fmla="*/ 361 h 575"/>
                  <a:gd name="T2" fmla="*/ 73 w 556"/>
                  <a:gd name="T3" fmla="*/ 288 h 575"/>
                  <a:gd name="T4" fmla="*/ 72 w 556"/>
                  <a:gd name="T5" fmla="*/ 280 h 575"/>
                  <a:gd name="T6" fmla="*/ 5 w 556"/>
                  <a:gd name="T7" fmla="*/ 213 h 575"/>
                  <a:gd name="T8" fmla="*/ 1 w 556"/>
                  <a:gd name="T9" fmla="*/ 208 h 575"/>
                  <a:gd name="T10" fmla="*/ 3 w 556"/>
                  <a:gd name="T11" fmla="*/ 196 h 575"/>
                  <a:gd name="T12" fmla="*/ 67 w 556"/>
                  <a:gd name="T13" fmla="*/ 89 h 575"/>
                  <a:gd name="T14" fmla="*/ 177 w 556"/>
                  <a:gd name="T15" fmla="*/ 18 h 575"/>
                  <a:gd name="T16" fmla="*/ 250 w 556"/>
                  <a:gd name="T17" fmla="*/ 3 h 575"/>
                  <a:gd name="T18" fmla="*/ 334 w 556"/>
                  <a:gd name="T19" fmla="*/ 9 h 575"/>
                  <a:gd name="T20" fmla="*/ 450 w 556"/>
                  <a:gd name="T21" fmla="*/ 65 h 575"/>
                  <a:gd name="T22" fmla="*/ 540 w 556"/>
                  <a:gd name="T23" fmla="*/ 197 h 575"/>
                  <a:gd name="T24" fmla="*/ 554 w 556"/>
                  <a:gd name="T25" fmla="*/ 298 h 575"/>
                  <a:gd name="T26" fmla="*/ 484 w 556"/>
                  <a:gd name="T27" fmla="*/ 470 h 575"/>
                  <a:gd name="T28" fmla="*/ 309 w 556"/>
                  <a:gd name="T29" fmla="*/ 564 h 575"/>
                  <a:gd name="T30" fmla="*/ 89 w 556"/>
                  <a:gd name="T31" fmla="*/ 500 h 575"/>
                  <a:gd name="T32" fmla="*/ 1 w 556"/>
                  <a:gd name="T33" fmla="*/ 366 h 575"/>
                  <a:gd name="T34" fmla="*/ 0 w 556"/>
                  <a:gd name="T35" fmla="*/ 361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6" h="575">
                    <a:moveTo>
                      <a:pt x="0" y="361"/>
                    </a:moveTo>
                    <a:cubicBezTo>
                      <a:pt x="24" y="337"/>
                      <a:pt x="48" y="312"/>
                      <a:pt x="73" y="288"/>
                    </a:cubicBezTo>
                    <a:cubicBezTo>
                      <a:pt x="77" y="284"/>
                      <a:pt x="75" y="283"/>
                      <a:pt x="72" y="280"/>
                    </a:cubicBezTo>
                    <a:cubicBezTo>
                      <a:pt x="50" y="258"/>
                      <a:pt x="28" y="235"/>
                      <a:pt x="5" y="213"/>
                    </a:cubicBezTo>
                    <a:cubicBezTo>
                      <a:pt x="4" y="211"/>
                      <a:pt x="2" y="210"/>
                      <a:pt x="1" y="208"/>
                    </a:cubicBezTo>
                    <a:cubicBezTo>
                      <a:pt x="0" y="204"/>
                      <a:pt x="1" y="200"/>
                      <a:pt x="3" y="196"/>
                    </a:cubicBezTo>
                    <a:cubicBezTo>
                      <a:pt x="16" y="156"/>
                      <a:pt x="37" y="120"/>
                      <a:pt x="67" y="89"/>
                    </a:cubicBezTo>
                    <a:cubicBezTo>
                      <a:pt x="98" y="57"/>
                      <a:pt x="135" y="33"/>
                      <a:pt x="177" y="18"/>
                    </a:cubicBezTo>
                    <a:cubicBezTo>
                      <a:pt x="200" y="9"/>
                      <a:pt x="225" y="5"/>
                      <a:pt x="250" y="3"/>
                    </a:cubicBezTo>
                    <a:cubicBezTo>
                      <a:pt x="279" y="0"/>
                      <a:pt x="307" y="3"/>
                      <a:pt x="334" y="9"/>
                    </a:cubicBezTo>
                    <a:cubicBezTo>
                      <a:pt x="377" y="18"/>
                      <a:pt x="416" y="37"/>
                      <a:pt x="450" y="65"/>
                    </a:cubicBezTo>
                    <a:cubicBezTo>
                      <a:pt x="493" y="100"/>
                      <a:pt x="523" y="144"/>
                      <a:pt x="540" y="197"/>
                    </a:cubicBezTo>
                    <a:cubicBezTo>
                      <a:pt x="551" y="230"/>
                      <a:pt x="556" y="263"/>
                      <a:pt x="554" y="298"/>
                    </a:cubicBezTo>
                    <a:cubicBezTo>
                      <a:pt x="551" y="363"/>
                      <a:pt x="528" y="421"/>
                      <a:pt x="484" y="470"/>
                    </a:cubicBezTo>
                    <a:cubicBezTo>
                      <a:pt x="438" y="523"/>
                      <a:pt x="379" y="556"/>
                      <a:pt x="309" y="564"/>
                    </a:cubicBezTo>
                    <a:cubicBezTo>
                      <a:pt x="226" y="575"/>
                      <a:pt x="153" y="553"/>
                      <a:pt x="89" y="500"/>
                    </a:cubicBezTo>
                    <a:cubicBezTo>
                      <a:pt x="46" y="464"/>
                      <a:pt x="17" y="419"/>
                      <a:pt x="1" y="366"/>
                    </a:cubicBezTo>
                    <a:cubicBezTo>
                      <a:pt x="0" y="364"/>
                      <a:pt x="0" y="363"/>
                      <a:pt x="0" y="361"/>
                    </a:cubicBezTo>
                    <a:close/>
                  </a:path>
                </a:pathLst>
              </a:custGeom>
              <a:solidFill>
                <a:srgbClr val="ED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5" name="Freeform 7"/>
              <p:cNvSpPr>
                <a:spLocks/>
              </p:cNvSpPr>
              <p:nvPr/>
            </p:nvSpPr>
            <p:spPr bwMode="auto">
              <a:xfrm>
                <a:off x="2719388" y="3125788"/>
                <a:ext cx="1847850" cy="1906588"/>
              </a:xfrm>
              <a:custGeom>
                <a:avLst/>
                <a:gdLst>
                  <a:gd name="T0" fmla="*/ 16 w 600"/>
                  <a:gd name="T1" fmla="*/ 381 h 618"/>
                  <a:gd name="T2" fmla="*/ 19 w 600"/>
                  <a:gd name="T3" fmla="*/ 386 h 618"/>
                  <a:gd name="T4" fmla="*/ 231 w 600"/>
                  <a:gd name="T5" fmla="*/ 579 h 618"/>
                  <a:gd name="T6" fmla="*/ 556 w 600"/>
                  <a:gd name="T7" fmla="*/ 389 h 618"/>
                  <a:gd name="T8" fmla="*/ 470 w 600"/>
                  <a:gd name="T9" fmla="*/ 91 h 618"/>
                  <a:gd name="T10" fmla="*/ 322 w 600"/>
                  <a:gd name="T11" fmla="*/ 26 h 618"/>
                  <a:gd name="T12" fmla="*/ 19 w 600"/>
                  <a:gd name="T13" fmla="*/ 222 h 618"/>
                  <a:gd name="T14" fmla="*/ 17 w 600"/>
                  <a:gd name="T15" fmla="*/ 228 h 618"/>
                  <a:gd name="T16" fmla="*/ 10 w 600"/>
                  <a:gd name="T17" fmla="*/ 221 h 618"/>
                  <a:gd name="T18" fmla="*/ 5 w 600"/>
                  <a:gd name="T19" fmla="*/ 198 h 618"/>
                  <a:gd name="T20" fmla="*/ 169 w 600"/>
                  <a:gd name="T21" fmla="*/ 27 h 618"/>
                  <a:gd name="T22" fmla="*/ 310 w 600"/>
                  <a:gd name="T23" fmla="*/ 4 h 618"/>
                  <a:gd name="T24" fmla="*/ 479 w 600"/>
                  <a:gd name="T25" fmla="*/ 71 h 618"/>
                  <a:gd name="T26" fmla="*/ 584 w 600"/>
                  <a:gd name="T27" fmla="*/ 250 h 618"/>
                  <a:gd name="T28" fmla="*/ 520 w 600"/>
                  <a:gd name="T29" fmla="*/ 496 h 618"/>
                  <a:gd name="T30" fmla="*/ 336 w 600"/>
                  <a:gd name="T31" fmla="*/ 602 h 618"/>
                  <a:gd name="T32" fmla="*/ 65 w 600"/>
                  <a:gd name="T33" fmla="*/ 508 h 618"/>
                  <a:gd name="T34" fmla="*/ 2 w 600"/>
                  <a:gd name="T35" fmla="*/ 403 h 618"/>
                  <a:gd name="T36" fmla="*/ 5 w 600"/>
                  <a:gd name="T37" fmla="*/ 392 h 618"/>
                  <a:gd name="T38" fmla="*/ 16 w 600"/>
                  <a:gd name="T39" fmla="*/ 381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0" h="618">
                    <a:moveTo>
                      <a:pt x="16" y="381"/>
                    </a:moveTo>
                    <a:cubicBezTo>
                      <a:pt x="18" y="382"/>
                      <a:pt x="18" y="384"/>
                      <a:pt x="19" y="386"/>
                    </a:cubicBezTo>
                    <a:cubicBezTo>
                      <a:pt x="54" y="490"/>
                      <a:pt x="124" y="556"/>
                      <a:pt x="231" y="579"/>
                    </a:cubicBezTo>
                    <a:cubicBezTo>
                      <a:pt x="372" y="610"/>
                      <a:pt x="512" y="526"/>
                      <a:pt x="556" y="389"/>
                    </a:cubicBezTo>
                    <a:cubicBezTo>
                      <a:pt x="590" y="281"/>
                      <a:pt x="556" y="164"/>
                      <a:pt x="470" y="91"/>
                    </a:cubicBezTo>
                    <a:cubicBezTo>
                      <a:pt x="427" y="54"/>
                      <a:pt x="378" y="33"/>
                      <a:pt x="322" y="26"/>
                    </a:cubicBezTo>
                    <a:cubicBezTo>
                      <a:pt x="187" y="8"/>
                      <a:pt x="58" y="92"/>
                      <a:pt x="19" y="222"/>
                    </a:cubicBezTo>
                    <a:cubicBezTo>
                      <a:pt x="18" y="224"/>
                      <a:pt x="17" y="226"/>
                      <a:pt x="17" y="228"/>
                    </a:cubicBezTo>
                    <a:cubicBezTo>
                      <a:pt x="14" y="226"/>
                      <a:pt x="12" y="223"/>
                      <a:pt x="10" y="221"/>
                    </a:cubicBezTo>
                    <a:cubicBezTo>
                      <a:pt x="0" y="215"/>
                      <a:pt x="1" y="208"/>
                      <a:pt x="5" y="198"/>
                    </a:cubicBezTo>
                    <a:cubicBezTo>
                      <a:pt x="36" y="119"/>
                      <a:pt x="91" y="61"/>
                      <a:pt x="169" y="27"/>
                    </a:cubicBezTo>
                    <a:cubicBezTo>
                      <a:pt x="214" y="7"/>
                      <a:pt x="261" y="0"/>
                      <a:pt x="310" y="4"/>
                    </a:cubicBezTo>
                    <a:cubicBezTo>
                      <a:pt x="373" y="9"/>
                      <a:pt x="430" y="31"/>
                      <a:pt x="479" y="71"/>
                    </a:cubicBezTo>
                    <a:cubicBezTo>
                      <a:pt x="535" y="118"/>
                      <a:pt x="571" y="178"/>
                      <a:pt x="584" y="250"/>
                    </a:cubicBezTo>
                    <a:cubicBezTo>
                      <a:pt x="600" y="342"/>
                      <a:pt x="579" y="424"/>
                      <a:pt x="520" y="496"/>
                    </a:cubicBezTo>
                    <a:cubicBezTo>
                      <a:pt x="473" y="555"/>
                      <a:pt x="411" y="591"/>
                      <a:pt x="336" y="602"/>
                    </a:cubicBezTo>
                    <a:cubicBezTo>
                      <a:pt x="230" y="618"/>
                      <a:pt x="139" y="586"/>
                      <a:pt x="65" y="508"/>
                    </a:cubicBezTo>
                    <a:cubicBezTo>
                      <a:pt x="36" y="478"/>
                      <a:pt x="16" y="442"/>
                      <a:pt x="2" y="403"/>
                    </a:cubicBezTo>
                    <a:cubicBezTo>
                      <a:pt x="1" y="398"/>
                      <a:pt x="1" y="395"/>
                      <a:pt x="5" y="392"/>
                    </a:cubicBezTo>
                    <a:cubicBezTo>
                      <a:pt x="9" y="389"/>
                      <a:pt x="12" y="385"/>
                      <a:pt x="16" y="381"/>
                    </a:cubicBezTo>
                    <a:close/>
                  </a:path>
                </a:pathLst>
              </a:cu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33" name="Dikdörtgen 32"/>
            <p:cNvSpPr/>
            <p:nvPr/>
          </p:nvSpPr>
          <p:spPr>
            <a:xfrm>
              <a:off x="3295928" y="3751260"/>
              <a:ext cx="847540" cy="646331"/>
            </a:xfrm>
            <a:prstGeom prst="rect">
              <a:avLst/>
            </a:prstGeom>
          </p:spPr>
          <p:txBody>
            <a:bodyPr wrap="none">
              <a:spAutoFit/>
            </a:bodyPr>
            <a:lstStyle/>
            <a:p>
              <a:pPr algn="ctr"/>
              <a:r>
                <a:rPr lang="tr-TR" dirty="0">
                  <a:solidFill>
                    <a:srgbClr val="575757"/>
                  </a:solidFill>
                </a:rPr>
                <a:t>Sağlıklı</a:t>
              </a:r>
            </a:p>
            <a:p>
              <a:pPr algn="ctr"/>
              <a:r>
                <a:rPr lang="tr-TR" dirty="0">
                  <a:solidFill>
                    <a:srgbClr val="575757"/>
                  </a:solidFill>
                </a:rPr>
                <a:t>kalmak</a:t>
              </a:r>
              <a:endParaRPr lang="tr-TR" dirty="0"/>
            </a:p>
          </p:txBody>
        </p:sp>
      </p:grpSp>
      <p:grpSp>
        <p:nvGrpSpPr>
          <p:cNvPr id="36" name="Grup 35"/>
          <p:cNvGrpSpPr/>
          <p:nvPr/>
        </p:nvGrpSpPr>
        <p:grpSpPr>
          <a:xfrm>
            <a:off x="4683349" y="3070226"/>
            <a:ext cx="2581547" cy="2141270"/>
            <a:chOff x="660400" y="3070226"/>
            <a:chExt cx="2317750" cy="1922463"/>
          </a:xfrm>
        </p:grpSpPr>
        <p:grpSp>
          <p:nvGrpSpPr>
            <p:cNvPr id="37" name="Grup 36"/>
            <p:cNvGrpSpPr/>
            <p:nvPr/>
          </p:nvGrpSpPr>
          <p:grpSpPr>
            <a:xfrm>
              <a:off x="660400" y="3070226"/>
              <a:ext cx="2317750" cy="1922463"/>
              <a:chOff x="660400" y="3070226"/>
              <a:chExt cx="2317750" cy="1922463"/>
            </a:xfrm>
          </p:grpSpPr>
          <p:sp>
            <p:nvSpPr>
              <p:cNvPr id="39" name="Freeform 6"/>
              <p:cNvSpPr>
                <a:spLocks/>
              </p:cNvSpPr>
              <p:nvPr/>
            </p:nvSpPr>
            <p:spPr bwMode="auto">
              <a:xfrm>
                <a:off x="660400" y="3070226"/>
                <a:ext cx="2317750" cy="1922463"/>
              </a:xfrm>
              <a:custGeom>
                <a:avLst/>
                <a:gdLst>
                  <a:gd name="T0" fmla="*/ 332 w 753"/>
                  <a:gd name="T1" fmla="*/ 623 h 623"/>
                  <a:gd name="T2" fmla="*/ 35 w 753"/>
                  <a:gd name="T3" fmla="*/ 393 h 623"/>
                  <a:gd name="T4" fmla="*/ 215 w 753"/>
                  <a:gd name="T5" fmla="*/ 43 h 623"/>
                  <a:gd name="T6" fmla="*/ 523 w 753"/>
                  <a:gd name="T7" fmla="*/ 93 h 623"/>
                  <a:gd name="T8" fmla="*/ 544 w 753"/>
                  <a:gd name="T9" fmla="*/ 112 h 623"/>
                  <a:gd name="T10" fmla="*/ 681 w 753"/>
                  <a:gd name="T11" fmla="*/ 249 h 623"/>
                  <a:gd name="T12" fmla="*/ 750 w 753"/>
                  <a:gd name="T13" fmla="*/ 319 h 623"/>
                  <a:gd name="T14" fmla="*/ 750 w 753"/>
                  <a:gd name="T15" fmla="*/ 326 h 623"/>
                  <a:gd name="T16" fmla="*/ 533 w 753"/>
                  <a:gd name="T17" fmla="*/ 542 h 623"/>
                  <a:gd name="T18" fmla="*/ 379 w 753"/>
                  <a:gd name="T19" fmla="*/ 619 h 623"/>
                  <a:gd name="T20" fmla="*/ 332 w 753"/>
                  <a:gd name="T21" fmla="*/ 623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3" h="623">
                    <a:moveTo>
                      <a:pt x="332" y="623"/>
                    </a:moveTo>
                    <a:cubicBezTo>
                      <a:pt x="188" y="623"/>
                      <a:pt x="68" y="528"/>
                      <a:pt x="35" y="393"/>
                    </a:cubicBezTo>
                    <a:cubicBezTo>
                      <a:pt x="0" y="248"/>
                      <a:pt x="76" y="98"/>
                      <a:pt x="215" y="43"/>
                    </a:cubicBezTo>
                    <a:cubicBezTo>
                      <a:pt x="326" y="0"/>
                      <a:pt x="430" y="18"/>
                      <a:pt x="523" y="93"/>
                    </a:cubicBezTo>
                    <a:cubicBezTo>
                      <a:pt x="530" y="99"/>
                      <a:pt x="537" y="106"/>
                      <a:pt x="544" y="112"/>
                    </a:cubicBezTo>
                    <a:cubicBezTo>
                      <a:pt x="590" y="158"/>
                      <a:pt x="636" y="204"/>
                      <a:pt x="681" y="249"/>
                    </a:cubicBezTo>
                    <a:cubicBezTo>
                      <a:pt x="704" y="272"/>
                      <a:pt x="727" y="296"/>
                      <a:pt x="750" y="319"/>
                    </a:cubicBezTo>
                    <a:cubicBezTo>
                      <a:pt x="753" y="322"/>
                      <a:pt x="753" y="323"/>
                      <a:pt x="750" y="326"/>
                    </a:cubicBezTo>
                    <a:cubicBezTo>
                      <a:pt x="678" y="398"/>
                      <a:pt x="606" y="471"/>
                      <a:pt x="533" y="542"/>
                    </a:cubicBezTo>
                    <a:cubicBezTo>
                      <a:pt x="490" y="584"/>
                      <a:pt x="438" y="609"/>
                      <a:pt x="379" y="619"/>
                    </a:cubicBezTo>
                    <a:cubicBezTo>
                      <a:pt x="362" y="622"/>
                      <a:pt x="345" y="623"/>
                      <a:pt x="332" y="623"/>
                    </a:cubicBezTo>
                    <a:close/>
                  </a:path>
                </a:pathLst>
              </a:cu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0" name="Freeform 8"/>
              <p:cNvSpPr>
                <a:spLocks/>
              </p:cNvSpPr>
              <p:nvPr/>
            </p:nvSpPr>
            <p:spPr bwMode="auto">
              <a:xfrm>
                <a:off x="804863" y="3197226"/>
                <a:ext cx="1730375" cy="1733550"/>
              </a:xfrm>
              <a:custGeom>
                <a:avLst/>
                <a:gdLst>
                  <a:gd name="T0" fmla="*/ 562 w 562"/>
                  <a:gd name="T1" fmla="*/ 281 h 562"/>
                  <a:gd name="T2" fmla="*/ 281 w 562"/>
                  <a:gd name="T3" fmla="*/ 562 h 562"/>
                  <a:gd name="T4" fmla="*/ 0 w 562"/>
                  <a:gd name="T5" fmla="*/ 281 h 562"/>
                  <a:gd name="T6" fmla="*/ 282 w 562"/>
                  <a:gd name="T7" fmla="*/ 0 h 562"/>
                  <a:gd name="T8" fmla="*/ 562 w 562"/>
                  <a:gd name="T9" fmla="*/ 281 h 562"/>
                </a:gdLst>
                <a:ahLst/>
                <a:cxnLst>
                  <a:cxn ang="0">
                    <a:pos x="T0" y="T1"/>
                  </a:cxn>
                  <a:cxn ang="0">
                    <a:pos x="T2" y="T3"/>
                  </a:cxn>
                  <a:cxn ang="0">
                    <a:pos x="T4" y="T5"/>
                  </a:cxn>
                  <a:cxn ang="0">
                    <a:pos x="T6" y="T7"/>
                  </a:cxn>
                  <a:cxn ang="0">
                    <a:pos x="T8" y="T9"/>
                  </a:cxn>
                </a:cxnLst>
                <a:rect l="0" t="0" r="r" b="b"/>
                <a:pathLst>
                  <a:path w="562" h="562">
                    <a:moveTo>
                      <a:pt x="562" y="281"/>
                    </a:moveTo>
                    <a:cubicBezTo>
                      <a:pt x="562" y="436"/>
                      <a:pt x="437" y="562"/>
                      <a:pt x="281" y="562"/>
                    </a:cubicBezTo>
                    <a:cubicBezTo>
                      <a:pt x="126" y="562"/>
                      <a:pt x="0" y="436"/>
                      <a:pt x="0" y="281"/>
                    </a:cubicBezTo>
                    <a:cubicBezTo>
                      <a:pt x="0" y="126"/>
                      <a:pt x="127" y="0"/>
                      <a:pt x="282" y="0"/>
                    </a:cubicBezTo>
                    <a:cubicBezTo>
                      <a:pt x="437" y="1"/>
                      <a:pt x="562" y="126"/>
                      <a:pt x="562" y="281"/>
                    </a:cubicBezTo>
                    <a:close/>
                  </a:path>
                </a:pathLst>
              </a:custGeom>
              <a:solidFill>
                <a:srgbClr val="ED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38" name="Dikdörtgen 37"/>
            <p:cNvSpPr/>
            <p:nvPr/>
          </p:nvSpPr>
          <p:spPr>
            <a:xfrm>
              <a:off x="1155128" y="3751154"/>
              <a:ext cx="1165705" cy="646331"/>
            </a:xfrm>
            <a:prstGeom prst="rect">
              <a:avLst/>
            </a:prstGeom>
          </p:spPr>
          <p:txBody>
            <a:bodyPr wrap="none">
              <a:spAutoFit/>
            </a:bodyPr>
            <a:lstStyle/>
            <a:p>
              <a:pPr algn="ctr"/>
              <a:r>
                <a:rPr lang="tr-TR" dirty="0">
                  <a:solidFill>
                    <a:srgbClr val="575757"/>
                  </a:solidFill>
                </a:rPr>
                <a:t>Sağlıklı</a:t>
              </a:r>
            </a:p>
            <a:p>
              <a:pPr algn="ctr"/>
              <a:r>
                <a:rPr lang="tr-TR" dirty="0">
                  <a:solidFill>
                    <a:srgbClr val="575757"/>
                  </a:solidFill>
                </a:rPr>
                <a:t>düşünmek</a:t>
              </a:r>
              <a:endParaRPr lang="tr-TR" dirty="0"/>
            </a:p>
          </p:txBody>
        </p:sp>
      </p:grpSp>
      <p:grpSp>
        <p:nvGrpSpPr>
          <p:cNvPr id="44" name="Grup 43"/>
          <p:cNvGrpSpPr/>
          <p:nvPr/>
        </p:nvGrpSpPr>
        <p:grpSpPr>
          <a:xfrm>
            <a:off x="2782814" y="3070226"/>
            <a:ext cx="2581547" cy="2141270"/>
            <a:chOff x="660400" y="3070226"/>
            <a:chExt cx="2317750" cy="1922463"/>
          </a:xfrm>
        </p:grpSpPr>
        <p:grpSp>
          <p:nvGrpSpPr>
            <p:cNvPr id="45" name="Grup 44"/>
            <p:cNvGrpSpPr/>
            <p:nvPr/>
          </p:nvGrpSpPr>
          <p:grpSpPr>
            <a:xfrm>
              <a:off x="660400" y="3070226"/>
              <a:ext cx="2317750" cy="1922463"/>
              <a:chOff x="660400" y="3070226"/>
              <a:chExt cx="2317750" cy="1922463"/>
            </a:xfrm>
          </p:grpSpPr>
          <p:sp>
            <p:nvSpPr>
              <p:cNvPr id="47" name="Freeform 6"/>
              <p:cNvSpPr>
                <a:spLocks/>
              </p:cNvSpPr>
              <p:nvPr/>
            </p:nvSpPr>
            <p:spPr bwMode="auto">
              <a:xfrm>
                <a:off x="660400" y="3070226"/>
                <a:ext cx="2317750" cy="1922463"/>
              </a:xfrm>
              <a:custGeom>
                <a:avLst/>
                <a:gdLst>
                  <a:gd name="T0" fmla="*/ 332 w 753"/>
                  <a:gd name="T1" fmla="*/ 623 h 623"/>
                  <a:gd name="T2" fmla="*/ 35 w 753"/>
                  <a:gd name="T3" fmla="*/ 393 h 623"/>
                  <a:gd name="T4" fmla="*/ 215 w 753"/>
                  <a:gd name="T5" fmla="*/ 43 h 623"/>
                  <a:gd name="T6" fmla="*/ 523 w 753"/>
                  <a:gd name="T7" fmla="*/ 93 h 623"/>
                  <a:gd name="T8" fmla="*/ 544 w 753"/>
                  <a:gd name="T9" fmla="*/ 112 h 623"/>
                  <a:gd name="T10" fmla="*/ 681 w 753"/>
                  <a:gd name="T11" fmla="*/ 249 h 623"/>
                  <a:gd name="T12" fmla="*/ 750 w 753"/>
                  <a:gd name="T13" fmla="*/ 319 h 623"/>
                  <a:gd name="T14" fmla="*/ 750 w 753"/>
                  <a:gd name="T15" fmla="*/ 326 h 623"/>
                  <a:gd name="T16" fmla="*/ 533 w 753"/>
                  <a:gd name="T17" fmla="*/ 542 h 623"/>
                  <a:gd name="T18" fmla="*/ 379 w 753"/>
                  <a:gd name="T19" fmla="*/ 619 h 623"/>
                  <a:gd name="T20" fmla="*/ 332 w 753"/>
                  <a:gd name="T21" fmla="*/ 623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3" h="623">
                    <a:moveTo>
                      <a:pt x="332" y="623"/>
                    </a:moveTo>
                    <a:cubicBezTo>
                      <a:pt x="188" y="623"/>
                      <a:pt x="68" y="528"/>
                      <a:pt x="35" y="393"/>
                    </a:cubicBezTo>
                    <a:cubicBezTo>
                      <a:pt x="0" y="248"/>
                      <a:pt x="76" y="98"/>
                      <a:pt x="215" y="43"/>
                    </a:cubicBezTo>
                    <a:cubicBezTo>
                      <a:pt x="326" y="0"/>
                      <a:pt x="430" y="18"/>
                      <a:pt x="523" y="93"/>
                    </a:cubicBezTo>
                    <a:cubicBezTo>
                      <a:pt x="530" y="99"/>
                      <a:pt x="537" y="106"/>
                      <a:pt x="544" y="112"/>
                    </a:cubicBezTo>
                    <a:cubicBezTo>
                      <a:pt x="590" y="158"/>
                      <a:pt x="636" y="204"/>
                      <a:pt x="681" y="249"/>
                    </a:cubicBezTo>
                    <a:cubicBezTo>
                      <a:pt x="704" y="272"/>
                      <a:pt x="727" y="296"/>
                      <a:pt x="750" y="319"/>
                    </a:cubicBezTo>
                    <a:cubicBezTo>
                      <a:pt x="753" y="322"/>
                      <a:pt x="753" y="323"/>
                      <a:pt x="750" y="326"/>
                    </a:cubicBezTo>
                    <a:cubicBezTo>
                      <a:pt x="678" y="398"/>
                      <a:pt x="606" y="471"/>
                      <a:pt x="533" y="542"/>
                    </a:cubicBezTo>
                    <a:cubicBezTo>
                      <a:pt x="490" y="584"/>
                      <a:pt x="438" y="609"/>
                      <a:pt x="379" y="619"/>
                    </a:cubicBezTo>
                    <a:cubicBezTo>
                      <a:pt x="362" y="622"/>
                      <a:pt x="345" y="623"/>
                      <a:pt x="332" y="623"/>
                    </a:cubicBezTo>
                    <a:close/>
                  </a:path>
                </a:pathLst>
              </a:cu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8" name="Freeform 8"/>
              <p:cNvSpPr>
                <a:spLocks/>
              </p:cNvSpPr>
              <p:nvPr/>
            </p:nvSpPr>
            <p:spPr bwMode="auto">
              <a:xfrm>
                <a:off x="804863" y="3197226"/>
                <a:ext cx="1730375" cy="1733550"/>
              </a:xfrm>
              <a:custGeom>
                <a:avLst/>
                <a:gdLst>
                  <a:gd name="T0" fmla="*/ 562 w 562"/>
                  <a:gd name="T1" fmla="*/ 281 h 562"/>
                  <a:gd name="T2" fmla="*/ 281 w 562"/>
                  <a:gd name="T3" fmla="*/ 562 h 562"/>
                  <a:gd name="T4" fmla="*/ 0 w 562"/>
                  <a:gd name="T5" fmla="*/ 281 h 562"/>
                  <a:gd name="T6" fmla="*/ 282 w 562"/>
                  <a:gd name="T7" fmla="*/ 0 h 562"/>
                  <a:gd name="T8" fmla="*/ 562 w 562"/>
                  <a:gd name="T9" fmla="*/ 281 h 562"/>
                </a:gdLst>
                <a:ahLst/>
                <a:cxnLst>
                  <a:cxn ang="0">
                    <a:pos x="T0" y="T1"/>
                  </a:cxn>
                  <a:cxn ang="0">
                    <a:pos x="T2" y="T3"/>
                  </a:cxn>
                  <a:cxn ang="0">
                    <a:pos x="T4" y="T5"/>
                  </a:cxn>
                  <a:cxn ang="0">
                    <a:pos x="T6" y="T7"/>
                  </a:cxn>
                  <a:cxn ang="0">
                    <a:pos x="T8" y="T9"/>
                  </a:cxn>
                </a:cxnLst>
                <a:rect l="0" t="0" r="r" b="b"/>
                <a:pathLst>
                  <a:path w="562" h="562">
                    <a:moveTo>
                      <a:pt x="562" y="281"/>
                    </a:moveTo>
                    <a:cubicBezTo>
                      <a:pt x="562" y="436"/>
                      <a:pt x="437" y="562"/>
                      <a:pt x="281" y="562"/>
                    </a:cubicBezTo>
                    <a:cubicBezTo>
                      <a:pt x="126" y="562"/>
                      <a:pt x="0" y="436"/>
                      <a:pt x="0" y="281"/>
                    </a:cubicBezTo>
                    <a:cubicBezTo>
                      <a:pt x="0" y="126"/>
                      <a:pt x="127" y="0"/>
                      <a:pt x="282" y="0"/>
                    </a:cubicBezTo>
                    <a:cubicBezTo>
                      <a:pt x="437" y="1"/>
                      <a:pt x="562" y="126"/>
                      <a:pt x="562" y="281"/>
                    </a:cubicBezTo>
                    <a:close/>
                  </a:path>
                </a:pathLst>
              </a:custGeom>
              <a:solidFill>
                <a:srgbClr val="ED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46" name="Dikdörtgen 45"/>
            <p:cNvSpPr/>
            <p:nvPr/>
          </p:nvSpPr>
          <p:spPr>
            <a:xfrm>
              <a:off x="1073001" y="3576598"/>
              <a:ext cx="1164358" cy="923330"/>
            </a:xfrm>
            <a:prstGeom prst="rect">
              <a:avLst/>
            </a:prstGeom>
          </p:spPr>
          <p:txBody>
            <a:bodyPr wrap="none">
              <a:spAutoFit/>
            </a:bodyPr>
            <a:lstStyle/>
            <a:p>
              <a:pPr algn="ctr"/>
              <a:r>
                <a:rPr lang="tr-TR" dirty="0">
                  <a:solidFill>
                    <a:srgbClr val="575757"/>
                  </a:solidFill>
                </a:rPr>
                <a:t>Denge</a:t>
              </a:r>
            </a:p>
            <a:p>
              <a:pPr algn="ctr"/>
              <a:r>
                <a:rPr lang="tr-TR" dirty="0">
                  <a:solidFill>
                    <a:srgbClr val="575757"/>
                  </a:solidFill>
                </a:rPr>
                <a:t>halinin</a:t>
              </a:r>
            </a:p>
            <a:p>
              <a:pPr algn="ctr"/>
              <a:r>
                <a:rPr lang="tr-TR" dirty="0">
                  <a:solidFill>
                    <a:srgbClr val="575757"/>
                  </a:solidFill>
                </a:rPr>
                <a:t>korunması</a:t>
              </a:r>
              <a:endParaRPr lang="tr-TR" dirty="0"/>
            </a:p>
          </p:txBody>
        </p:sp>
      </p:grpSp>
      <p:sp>
        <p:nvSpPr>
          <p:cNvPr id="41" name="Rectangle 13">
            <a:extLst>
              <a:ext uri="{FF2B5EF4-FFF2-40B4-BE49-F238E27FC236}">
                <a16:creationId xmlns:a16="http://schemas.microsoft.com/office/drawing/2014/main" id="{93EF4F9E-59A7-B543-AA2F-BC66D222F67E}"/>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42" name="Metin kutusu 41">
            <a:extLst>
              <a:ext uri="{FF2B5EF4-FFF2-40B4-BE49-F238E27FC236}">
                <a16:creationId xmlns:a16="http://schemas.microsoft.com/office/drawing/2014/main" id="{C48A3AB9-7322-C44F-92FD-36A42098DBDF}"/>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4649FABC-0BDC-2E48-8A6C-F24331FB0EE4}" type="slidenum">
              <a:rPr lang="tr-TR" sz="2400" b="1" smtClean="0">
                <a:solidFill>
                  <a:srgbClr val="DADADA"/>
                </a:solidFill>
              </a:rPr>
              <a:t>4</a:t>
            </a:fld>
            <a:endParaRPr lang="tr-TR" sz="2400" b="1" dirty="0">
              <a:solidFill>
                <a:srgbClr val="DADADA"/>
              </a:solidFill>
            </a:endParaRPr>
          </a:p>
        </p:txBody>
      </p:sp>
    </p:spTree>
    <p:extLst>
      <p:ext uri="{BB962C8B-B14F-4D97-AF65-F5344CB8AC3E}">
        <p14:creationId xmlns:p14="http://schemas.microsoft.com/office/powerpoint/2010/main" val="117723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250" fill="hold"/>
                                        <p:tgtEl>
                                          <p:spTgt spid="26"/>
                                        </p:tgtEl>
                                        <p:attrNameLst>
                                          <p:attrName>ppt_x</p:attrName>
                                        </p:attrNameLst>
                                      </p:cBhvr>
                                      <p:tavLst>
                                        <p:tav tm="0">
                                          <p:val>
                                            <p:strVal val="0-#ppt_w/2"/>
                                          </p:val>
                                        </p:tav>
                                        <p:tav tm="100000">
                                          <p:val>
                                            <p:strVal val="#ppt_x"/>
                                          </p:val>
                                        </p:tav>
                                      </p:tavLst>
                                    </p:anim>
                                    <p:anim calcmode="lin" valueType="num">
                                      <p:cBhvr additive="base">
                                        <p:cTn id="16" dur="250" fill="hold"/>
                                        <p:tgtEl>
                                          <p:spTgt spid="26"/>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250"/>
                                        <p:tgtEl>
                                          <p:spTgt spid="28"/>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250"/>
                                        <p:tgtEl>
                                          <p:spTgt spid="29"/>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250"/>
                                        <p:tgtEl>
                                          <p:spTgt spid="44"/>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250"/>
                                        <p:tgtEl>
                                          <p:spTgt spid="36"/>
                                        </p:tgtEl>
                                      </p:cBhvr>
                                    </p:animEffect>
                                  </p:childTnLst>
                                </p:cTn>
                              </p:par>
                            </p:childTnLst>
                          </p:cTn>
                        </p:par>
                        <p:par>
                          <p:cTn id="33" fill="hold">
                            <p:stCondLst>
                              <p:cond delay="1750"/>
                            </p:stCondLst>
                            <p:childTnLst>
                              <p:par>
                                <p:cTn id="34" presetID="10" presetClass="entr" presetSubtype="0"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61000" r="-54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3653116" cy="923330"/>
          </a:xfrm>
          <a:prstGeom prst="rect">
            <a:avLst/>
          </a:prstGeom>
          <a:noFill/>
        </p:spPr>
        <p:txBody>
          <a:bodyPr wrap="none" rtlCol="0">
            <a:spAutoFit/>
          </a:bodyPr>
          <a:lstStyle/>
          <a:p>
            <a:r>
              <a:rPr lang="tr-TR" sz="5400" b="1" dirty="0"/>
              <a:t>Uyku Sağlığı</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64268" y="1522657"/>
            <a:ext cx="7482168" cy="1477328"/>
            <a:chOff x="554927" y="1881525"/>
            <a:chExt cx="7482168" cy="1477328"/>
          </a:xfrm>
        </p:grpSpPr>
        <p:sp>
          <p:nvSpPr>
            <p:cNvPr id="26" name="Metin kutusu 25"/>
            <p:cNvSpPr txBox="1"/>
            <p:nvPr/>
          </p:nvSpPr>
          <p:spPr>
            <a:xfrm>
              <a:off x="746177" y="1881525"/>
              <a:ext cx="7290918" cy="1477328"/>
            </a:xfrm>
            <a:prstGeom prst="rect">
              <a:avLst/>
            </a:prstGeom>
            <a:noFill/>
          </p:spPr>
          <p:txBody>
            <a:bodyPr wrap="square" rtlCol="0">
              <a:spAutoFit/>
            </a:bodyPr>
            <a:lstStyle/>
            <a:p>
              <a:r>
                <a:rPr lang="tr-TR" dirty="0">
                  <a:solidFill>
                    <a:srgbClr val="575757"/>
                  </a:solidFill>
                </a:rPr>
                <a:t>Uyku ruh sağlığına dair bir göstergedir. Uykusuzluk bazı hastalıklara yol açabileceği gibi, bazı rahatsızlıkların belirtisi de olabilir. Ayrıca burun tıkanıklığı ve </a:t>
              </a:r>
              <a:r>
                <a:rPr lang="tr-TR" dirty="0">
                  <a:solidFill>
                    <a:schemeClr val="tx1">
                      <a:lumMod val="65000"/>
                      <a:lumOff val="35000"/>
                    </a:schemeClr>
                  </a:solidFill>
                </a:rPr>
                <a:t>aşırı kilo gibi fiziksel etkenler de, uykusuzluk sebebi</a:t>
              </a:r>
            </a:p>
            <a:p>
              <a:r>
                <a:rPr lang="tr-TR" dirty="0">
                  <a:solidFill>
                    <a:schemeClr val="tx1">
                      <a:lumMod val="65000"/>
                      <a:lumOff val="35000"/>
                    </a:schemeClr>
                  </a:solidFill>
                </a:rPr>
                <a:t>olabilir. Uyuyamayan veya uyuduğu hâlde dinlenemeden uyananların bir doktora başvurmaları gerekir.</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64268" y="3159021"/>
            <a:ext cx="7039406" cy="923330"/>
            <a:chOff x="554927" y="1881525"/>
            <a:chExt cx="7039406" cy="923330"/>
          </a:xfrm>
        </p:grpSpPr>
        <p:sp>
          <p:nvSpPr>
            <p:cNvPr id="37" name="Metin kutusu 36"/>
            <p:cNvSpPr txBox="1"/>
            <p:nvPr/>
          </p:nvSpPr>
          <p:spPr>
            <a:xfrm>
              <a:off x="746177" y="1881525"/>
              <a:ext cx="6848156" cy="923330"/>
            </a:xfrm>
            <a:prstGeom prst="rect">
              <a:avLst/>
            </a:prstGeom>
            <a:noFill/>
          </p:spPr>
          <p:txBody>
            <a:bodyPr wrap="square" rtlCol="0">
              <a:spAutoFit/>
            </a:bodyPr>
            <a:lstStyle/>
            <a:p>
              <a:r>
                <a:rPr lang="tr-TR" dirty="0">
                  <a:solidFill>
                    <a:srgbClr val="575757"/>
                  </a:solidFill>
                </a:rPr>
                <a:t>Her yaştan insanda uyku bozukluğu görülebilir. Uyku bozukluğu sadece gece boyunca uykusuz  kalmak değildir. Aynı zamanda uykunun kalitesinin bozulmasıdır.</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grpSp>
        <p:nvGrpSpPr>
          <p:cNvPr id="19" name="Grup 18"/>
          <p:cNvGrpSpPr/>
          <p:nvPr/>
        </p:nvGrpSpPr>
        <p:grpSpPr>
          <a:xfrm>
            <a:off x="562145" y="4196186"/>
            <a:ext cx="7039406" cy="646331"/>
            <a:chOff x="554927" y="1881525"/>
            <a:chExt cx="7039406" cy="646331"/>
          </a:xfrm>
        </p:grpSpPr>
        <p:sp>
          <p:nvSpPr>
            <p:cNvPr id="20" name="Metin kutusu 19"/>
            <p:cNvSpPr txBox="1"/>
            <p:nvPr/>
          </p:nvSpPr>
          <p:spPr>
            <a:xfrm>
              <a:off x="746177" y="1881525"/>
              <a:ext cx="6848156" cy="646331"/>
            </a:xfrm>
            <a:prstGeom prst="rect">
              <a:avLst/>
            </a:prstGeom>
            <a:noFill/>
          </p:spPr>
          <p:txBody>
            <a:bodyPr wrap="square" rtlCol="0">
              <a:spAutoFit/>
            </a:bodyPr>
            <a:lstStyle/>
            <a:p>
              <a:r>
                <a:rPr lang="tr-TR" dirty="0">
                  <a:solidFill>
                    <a:srgbClr val="575757"/>
                  </a:solidFill>
                </a:rPr>
                <a:t>Vücudun asıl ihtiyacı uzun süre uyumak değil,</a:t>
              </a:r>
            </a:p>
            <a:p>
              <a:r>
                <a:rPr lang="tr-TR" dirty="0">
                  <a:solidFill>
                    <a:srgbClr val="575757"/>
                  </a:solidFill>
                </a:rPr>
                <a:t>derin ve dinlendirici bir uykudur.</a:t>
              </a:r>
            </a:p>
          </p:txBody>
        </p:sp>
        <p:pic>
          <p:nvPicPr>
            <p:cNvPr id="21" name="Resim 20"/>
            <p:cNvPicPr>
              <a:picLocks noChangeAspect="1"/>
            </p:cNvPicPr>
            <p:nvPr/>
          </p:nvPicPr>
          <p:blipFill>
            <a:blip r:embed="rId4"/>
            <a:stretch>
              <a:fillRect/>
            </a:stretch>
          </p:blipFill>
          <p:spPr>
            <a:xfrm>
              <a:off x="554927" y="1991580"/>
              <a:ext cx="191250" cy="180000"/>
            </a:xfrm>
            <a:prstGeom prst="rect">
              <a:avLst/>
            </a:prstGeom>
          </p:spPr>
        </p:pic>
      </p:grpSp>
      <p:sp>
        <p:nvSpPr>
          <p:cNvPr id="22" name="Metin kutusu 21">
            <a:extLst>
              <a:ext uri="{FF2B5EF4-FFF2-40B4-BE49-F238E27FC236}">
                <a16:creationId xmlns:a16="http://schemas.microsoft.com/office/drawing/2014/main" id="{4143146C-6D5F-9B4D-B53C-764094F0DC12}"/>
              </a:ext>
            </a:extLst>
          </p:cNvPr>
          <p:cNvSpPr txBox="1"/>
          <p:nvPr/>
        </p:nvSpPr>
        <p:spPr>
          <a:xfrm>
            <a:off x="11495712" y="5855671"/>
            <a:ext cx="495649" cy="461665"/>
          </a:xfrm>
          <a:prstGeom prst="rect">
            <a:avLst/>
          </a:prstGeom>
          <a:noFill/>
        </p:spPr>
        <p:txBody>
          <a:bodyPr wrap="none" rtlCol="0">
            <a:spAutoFit/>
          </a:bodyPr>
          <a:lstStyle/>
          <a:p>
            <a:pPr algn="r"/>
            <a:fld id="{2995EC09-D15D-4044-A280-A8BAEAABD4E9}" type="slidenum">
              <a:rPr lang="tr-TR" sz="2400" b="1" smtClean="0">
                <a:solidFill>
                  <a:srgbClr val="DADADA"/>
                </a:solidFill>
              </a:rPr>
              <a:t>40</a:t>
            </a:fld>
            <a:endParaRPr lang="tr-TR" sz="2400" b="1" dirty="0">
              <a:solidFill>
                <a:srgbClr val="DADADA"/>
              </a:solidFill>
            </a:endParaRPr>
          </a:p>
        </p:txBody>
      </p:sp>
      <p:sp>
        <p:nvSpPr>
          <p:cNvPr id="23" name="Rectangle 13">
            <a:extLst>
              <a:ext uri="{FF2B5EF4-FFF2-40B4-BE49-F238E27FC236}">
                <a16:creationId xmlns:a16="http://schemas.microsoft.com/office/drawing/2014/main" id="{869E608C-DA24-9B48-921D-3D96F05E004E}"/>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Tree>
    <p:extLst>
      <p:ext uri="{BB962C8B-B14F-4D97-AF65-F5344CB8AC3E}">
        <p14:creationId xmlns:p14="http://schemas.microsoft.com/office/powerpoint/2010/main" val="366392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50"/>
                                        <p:tgtEl>
                                          <p:spTgt spid="25"/>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250"/>
                                        <p:tgtEl>
                                          <p:spTgt spid="36"/>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AF0BE145-CBA9-CA44-84DD-19F3CC2747D0}"/>
              </a:ext>
            </a:extLst>
          </p:cNvPr>
          <p:cNvSpPr txBox="1"/>
          <p:nvPr/>
        </p:nvSpPr>
        <p:spPr>
          <a:xfrm>
            <a:off x="356650" y="481179"/>
            <a:ext cx="10653220" cy="2862322"/>
          </a:xfrm>
          <a:prstGeom prst="rect">
            <a:avLst/>
          </a:prstGeom>
          <a:noFill/>
          <a:ln>
            <a:noFill/>
          </a:ln>
        </p:spPr>
        <p:txBody>
          <a:bodyPr wrap="square" rtlCol="0">
            <a:spAutoFit/>
          </a:bodyPr>
          <a:lstStyle/>
          <a:p>
            <a:r>
              <a:rPr lang="tr-TR" sz="6000" b="1" dirty="0">
                <a:solidFill>
                  <a:srgbClr val="231F20"/>
                </a:solidFill>
              </a:rPr>
              <a:t>Uyku kalitesini düşüren </a:t>
            </a:r>
            <a:br>
              <a:rPr lang="tr-TR" sz="6000" b="1" dirty="0">
                <a:solidFill>
                  <a:srgbClr val="231F20"/>
                </a:solidFill>
              </a:rPr>
            </a:br>
            <a:r>
              <a:rPr lang="tr-TR" sz="6000" b="1" dirty="0">
                <a:solidFill>
                  <a:srgbClr val="231F20"/>
                </a:solidFill>
              </a:rPr>
              <a:t>sebepler sizce </a:t>
            </a:r>
            <a:br>
              <a:rPr lang="tr-TR" sz="6000" b="1" dirty="0">
                <a:solidFill>
                  <a:srgbClr val="231F20"/>
                </a:solidFill>
              </a:rPr>
            </a:br>
            <a:r>
              <a:rPr lang="tr-TR" sz="6000" b="1" dirty="0">
                <a:solidFill>
                  <a:srgbClr val="231F20"/>
                </a:solidFill>
              </a:rPr>
              <a:t>nelerdir?</a:t>
            </a:r>
          </a:p>
        </p:txBody>
      </p:sp>
      <p:sp>
        <p:nvSpPr>
          <p:cNvPr id="5" name="Freeform 5">
            <a:extLst>
              <a:ext uri="{FF2B5EF4-FFF2-40B4-BE49-F238E27FC236}">
                <a16:creationId xmlns:a16="http://schemas.microsoft.com/office/drawing/2014/main" id="{F3A00534-443A-D540-82B6-472A6DA30B60}"/>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7" name="Oval 5">
            <a:extLst>
              <a:ext uri="{FF2B5EF4-FFF2-40B4-BE49-F238E27FC236}">
                <a16:creationId xmlns:a16="http://schemas.microsoft.com/office/drawing/2014/main" id="{7BD52FBE-B54B-094A-8175-2F24A3D5AB75}"/>
              </a:ext>
            </a:extLst>
          </p:cNvPr>
          <p:cNvSpPr>
            <a:spLocks noChangeArrowheads="1"/>
          </p:cNvSpPr>
          <p:nvPr/>
        </p:nvSpPr>
        <p:spPr bwMode="auto">
          <a:xfrm>
            <a:off x="7977933" y="1969658"/>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 name="Resim 1">
            <a:extLst>
              <a:ext uri="{FF2B5EF4-FFF2-40B4-BE49-F238E27FC236}">
                <a16:creationId xmlns:a16="http://schemas.microsoft.com/office/drawing/2014/main" id="{6788723E-393B-AD4C-91ED-165D8AD2C784}"/>
              </a:ext>
            </a:extLst>
          </p:cNvPr>
          <p:cNvPicPr>
            <a:picLocks noChangeAspect="1"/>
          </p:cNvPicPr>
          <p:nvPr/>
        </p:nvPicPr>
        <p:blipFill>
          <a:blip r:embed="rId3"/>
          <a:stretch>
            <a:fillRect/>
          </a:stretch>
        </p:blipFill>
        <p:spPr>
          <a:xfrm>
            <a:off x="8516009" y="2218805"/>
            <a:ext cx="2069441" cy="2249392"/>
          </a:xfrm>
          <a:prstGeom prst="rect">
            <a:avLst/>
          </a:prstGeom>
        </p:spPr>
      </p:pic>
    </p:spTree>
    <p:extLst>
      <p:ext uri="{BB962C8B-B14F-4D97-AF65-F5344CB8AC3E}">
        <p14:creationId xmlns:p14="http://schemas.microsoft.com/office/powerpoint/2010/main" val="412166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50" fill="hold"/>
                                        <p:tgtEl>
                                          <p:spTgt spid="5"/>
                                        </p:tgtEl>
                                        <p:attrNameLst>
                                          <p:attrName>ppt_x</p:attrName>
                                        </p:attrNameLst>
                                      </p:cBhvr>
                                      <p:tavLst>
                                        <p:tav tm="0">
                                          <p:val>
                                            <p:strVal val="0-#ppt_w/2"/>
                                          </p:val>
                                        </p:tav>
                                        <p:tav tm="100000">
                                          <p:val>
                                            <p:strVal val="#ppt_x"/>
                                          </p:val>
                                        </p:tav>
                                      </p:tavLst>
                                    </p:anim>
                                    <p:anim calcmode="lin" valueType="num">
                                      <p:cBhvr additive="base">
                                        <p:cTn id="12" dur="25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28000" r="-89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235985" cy="1754326"/>
          </a:xfrm>
          <a:prstGeom prst="rect">
            <a:avLst/>
          </a:prstGeom>
          <a:noFill/>
        </p:spPr>
        <p:txBody>
          <a:bodyPr wrap="none" rtlCol="0">
            <a:spAutoFit/>
          </a:bodyPr>
          <a:lstStyle/>
          <a:p>
            <a:r>
              <a:rPr lang="tr-TR" sz="5400" b="1" dirty="0"/>
              <a:t>Uyku kalitesini</a:t>
            </a:r>
          </a:p>
          <a:p>
            <a:r>
              <a:rPr lang="tr-TR" sz="5400" b="1" dirty="0"/>
              <a:t>düşüren sebepler</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2204185"/>
            <a:ext cx="7482168" cy="369332"/>
            <a:chOff x="554927" y="1881525"/>
            <a:chExt cx="7482168" cy="369332"/>
          </a:xfrm>
        </p:grpSpPr>
        <p:sp>
          <p:nvSpPr>
            <p:cNvPr id="26" name="Metin kutusu 25"/>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Alkol </a:t>
              </a:r>
              <a:r>
                <a:rPr lang="tr-TR" dirty="0">
                  <a:solidFill>
                    <a:schemeClr val="tx1">
                      <a:lumMod val="75000"/>
                      <a:lumOff val="25000"/>
                    </a:schemeClr>
                  </a:solidFill>
                </a:rPr>
                <a:t>veya sigara </a:t>
              </a:r>
              <a:r>
                <a:rPr lang="tr-TR" dirty="0">
                  <a:solidFill>
                    <a:srgbClr val="575757"/>
                  </a:solidFill>
                </a:rPr>
                <a:t>kullanmak.</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22" name="Grup 21"/>
          <p:cNvGrpSpPr/>
          <p:nvPr/>
        </p:nvGrpSpPr>
        <p:grpSpPr>
          <a:xfrm>
            <a:off x="554927" y="2530256"/>
            <a:ext cx="7482168" cy="369332"/>
            <a:chOff x="554927" y="1881525"/>
            <a:chExt cx="7482168" cy="369332"/>
          </a:xfrm>
        </p:grpSpPr>
        <p:sp>
          <p:nvSpPr>
            <p:cNvPr id="23" name="Metin kutusu 22"/>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Kahve veya demli çay içmek.</a:t>
              </a:r>
            </a:p>
          </p:txBody>
        </p:sp>
        <p:pic>
          <p:nvPicPr>
            <p:cNvPr id="24" name="Resim 23"/>
            <p:cNvPicPr>
              <a:picLocks noChangeAspect="1"/>
            </p:cNvPicPr>
            <p:nvPr/>
          </p:nvPicPr>
          <p:blipFill>
            <a:blip r:embed="rId4"/>
            <a:stretch>
              <a:fillRect/>
            </a:stretch>
          </p:blipFill>
          <p:spPr>
            <a:xfrm>
              <a:off x="554927" y="1991580"/>
              <a:ext cx="191250" cy="180000"/>
            </a:xfrm>
            <a:prstGeom prst="rect">
              <a:avLst/>
            </a:prstGeom>
          </p:spPr>
        </p:pic>
      </p:grpSp>
      <p:grpSp>
        <p:nvGrpSpPr>
          <p:cNvPr id="30" name="Grup 29"/>
          <p:cNvGrpSpPr/>
          <p:nvPr/>
        </p:nvGrpSpPr>
        <p:grpSpPr>
          <a:xfrm>
            <a:off x="554927" y="2875002"/>
            <a:ext cx="7482168" cy="369332"/>
            <a:chOff x="554927" y="1881525"/>
            <a:chExt cx="7482168" cy="369332"/>
          </a:xfrm>
        </p:grpSpPr>
        <p:sp>
          <p:nvSpPr>
            <p:cNvPr id="31" name="Metin kutusu 30"/>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Kaygı, takıntı, stresli ortamlar ve gerilim.</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54927" y="3201654"/>
            <a:ext cx="7482168" cy="369332"/>
            <a:chOff x="554927" y="1881525"/>
            <a:chExt cx="7482168" cy="369332"/>
          </a:xfrm>
        </p:grpSpPr>
        <p:sp>
          <p:nvSpPr>
            <p:cNvPr id="34" name="Metin kutusu 33"/>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Üzücü duygu ve düşünceler.</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64268" y="3524965"/>
            <a:ext cx="7482168" cy="369332"/>
            <a:chOff x="554927" y="1881525"/>
            <a:chExt cx="7482168" cy="369332"/>
          </a:xfrm>
        </p:grpSpPr>
        <p:sp>
          <p:nvSpPr>
            <p:cNvPr id="40" name="Metin kutusu 39"/>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Bilgisayar başında geçirilen uzun saatler. </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grpSp>
        <p:nvGrpSpPr>
          <p:cNvPr id="42" name="Grup 41"/>
          <p:cNvGrpSpPr/>
          <p:nvPr/>
        </p:nvGrpSpPr>
        <p:grpSpPr>
          <a:xfrm>
            <a:off x="554927" y="3864083"/>
            <a:ext cx="7482168" cy="369332"/>
            <a:chOff x="554927" y="1881525"/>
            <a:chExt cx="7482168" cy="369332"/>
          </a:xfrm>
        </p:grpSpPr>
        <p:sp>
          <p:nvSpPr>
            <p:cNvPr id="43" name="Metin kutusu 42"/>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Işık, </a:t>
              </a:r>
              <a:r>
                <a:rPr lang="tr-TR" dirty="0">
                  <a:solidFill>
                    <a:schemeClr val="tx1">
                      <a:lumMod val="75000"/>
                      <a:lumOff val="25000"/>
                    </a:schemeClr>
                  </a:solidFill>
                </a:rPr>
                <a:t>ses v</a:t>
              </a:r>
              <a:r>
                <a:rPr lang="tr-TR" dirty="0">
                  <a:solidFill>
                    <a:srgbClr val="575757"/>
                  </a:solidFill>
                </a:rPr>
                <a:t>e gürültü. </a:t>
              </a:r>
            </a:p>
          </p:txBody>
        </p:sp>
        <p:pic>
          <p:nvPicPr>
            <p:cNvPr id="44" name="Resim 43"/>
            <p:cNvPicPr>
              <a:picLocks noChangeAspect="1"/>
            </p:cNvPicPr>
            <p:nvPr/>
          </p:nvPicPr>
          <p:blipFill>
            <a:blip r:embed="rId4"/>
            <a:stretch>
              <a:fillRect/>
            </a:stretch>
          </p:blipFill>
          <p:spPr>
            <a:xfrm>
              <a:off x="554927" y="1991580"/>
              <a:ext cx="191250" cy="180000"/>
            </a:xfrm>
            <a:prstGeom prst="rect">
              <a:avLst/>
            </a:prstGeom>
          </p:spPr>
        </p:pic>
      </p:grpSp>
      <p:grpSp>
        <p:nvGrpSpPr>
          <p:cNvPr id="45" name="Grup 44"/>
          <p:cNvGrpSpPr/>
          <p:nvPr/>
        </p:nvGrpSpPr>
        <p:grpSpPr>
          <a:xfrm>
            <a:off x="564268" y="4179450"/>
            <a:ext cx="7482168" cy="369332"/>
            <a:chOff x="554927" y="1881525"/>
            <a:chExt cx="7482168" cy="369332"/>
          </a:xfrm>
        </p:grpSpPr>
        <p:sp>
          <p:nvSpPr>
            <p:cNvPr id="46" name="Metin kutusu 45"/>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Uykudan hemen önce egzersiz yapılması.</a:t>
              </a:r>
            </a:p>
          </p:txBody>
        </p:sp>
        <p:pic>
          <p:nvPicPr>
            <p:cNvPr id="47" name="Resim 46"/>
            <p:cNvPicPr>
              <a:picLocks noChangeAspect="1"/>
            </p:cNvPicPr>
            <p:nvPr/>
          </p:nvPicPr>
          <p:blipFill>
            <a:blip r:embed="rId4"/>
            <a:stretch>
              <a:fillRect/>
            </a:stretch>
          </p:blipFill>
          <p:spPr>
            <a:xfrm>
              <a:off x="554927" y="1991580"/>
              <a:ext cx="191250" cy="180000"/>
            </a:xfrm>
            <a:prstGeom prst="rect">
              <a:avLst/>
            </a:prstGeom>
          </p:spPr>
        </p:pic>
      </p:grpSp>
      <p:grpSp>
        <p:nvGrpSpPr>
          <p:cNvPr id="48" name="Grup 47"/>
          <p:cNvGrpSpPr/>
          <p:nvPr/>
        </p:nvGrpSpPr>
        <p:grpSpPr>
          <a:xfrm>
            <a:off x="564268" y="4499483"/>
            <a:ext cx="7482168" cy="369332"/>
            <a:chOff x="554927" y="1881525"/>
            <a:chExt cx="7482168" cy="369332"/>
          </a:xfrm>
        </p:grpSpPr>
        <p:sp>
          <p:nvSpPr>
            <p:cNvPr id="49" name="Metin kutusu 48"/>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Uykudan hemen önce yemek yenmesi.</a:t>
              </a:r>
            </a:p>
          </p:txBody>
        </p:sp>
        <p:pic>
          <p:nvPicPr>
            <p:cNvPr id="50" name="Resim 49"/>
            <p:cNvPicPr>
              <a:picLocks noChangeAspect="1"/>
            </p:cNvPicPr>
            <p:nvPr/>
          </p:nvPicPr>
          <p:blipFill>
            <a:blip r:embed="rId4"/>
            <a:stretch>
              <a:fillRect/>
            </a:stretch>
          </p:blipFill>
          <p:spPr>
            <a:xfrm>
              <a:off x="554927" y="1991580"/>
              <a:ext cx="191250" cy="180000"/>
            </a:xfrm>
            <a:prstGeom prst="rect">
              <a:avLst/>
            </a:prstGeom>
          </p:spPr>
        </p:pic>
      </p:grpSp>
      <p:sp>
        <p:nvSpPr>
          <p:cNvPr id="37" name="Metin kutusu 36">
            <a:extLst>
              <a:ext uri="{FF2B5EF4-FFF2-40B4-BE49-F238E27FC236}">
                <a16:creationId xmlns:a16="http://schemas.microsoft.com/office/drawing/2014/main" id="{9290D741-7910-B145-A632-7BC5AB15BDDB}"/>
              </a:ext>
            </a:extLst>
          </p:cNvPr>
          <p:cNvSpPr txBox="1"/>
          <p:nvPr/>
        </p:nvSpPr>
        <p:spPr>
          <a:xfrm>
            <a:off x="11495712" y="5855671"/>
            <a:ext cx="495649" cy="461665"/>
          </a:xfrm>
          <a:prstGeom prst="rect">
            <a:avLst/>
          </a:prstGeom>
          <a:noFill/>
        </p:spPr>
        <p:txBody>
          <a:bodyPr wrap="none" rtlCol="0">
            <a:spAutoFit/>
          </a:bodyPr>
          <a:lstStyle/>
          <a:p>
            <a:pPr algn="r"/>
            <a:fld id="{2995EC09-D15D-4044-A280-A8BAEAABD4E9}" type="slidenum">
              <a:rPr lang="tr-TR" sz="2400" b="1" smtClean="0">
                <a:solidFill>
                  <a:srgbClr val="DADADA"/>
                </a:solidFill>
              </a:rPr>
              <a:t>42</a:t>
            </a:fld>
            <a:endParaRPr lang="tr-TR" sz="2400" b="1" dirty="0">
              <a:solidFill>
                <a:srgbClr val="DADADA"/>
              </a:solidFill>
            </a:endParaRPr>
          </a:p>
        </p:txBody>
      </p:sp>
      <p:sp>
        <p:nvSpPr>
          <p:cNvPr id="38" name="Rectangle 13">
            <a:extLst>
              <a:ext uri="{FF2B5EF4-FFF2-40B4-BE49-F238E27FC236}">
                <a16:creationId xmlns:a16="http://schemas.microsoft.com/office/drawing/2014/main" id="{BE91AA69-22A9-6A42-AE43-62A8C492ACEE}"/>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Tree>
    <p:extLst>
      <p:ext uri="{BB962C8B-B14F-4D97-AF65-F5344CB8AC3E}">
        <p14:creationId xmlns:p14="http://schemas.microsoft.com/office/powerpoint/2010/main" val="312582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50"/>
                                        <p:tgtEl>
                                          <p:spTgt spid="25"/>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250"/>
                                        <p:tgtEl>
                                          <p:spTgt spid="22"/>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250"/>
                                        <p:tgtEl>
                                          <p:spTgt spid="30"/>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250"/>
                                        <p:tgtEl>
                                          <p:spTgt spid="33"/>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250"/>
                                        <p:tgtEl>
                                          <p:spTgt spid="39"/>
                                        </p:tgtEl>
                                      </p:cBhvr>
                                    </p:animEffect>
                                  </p:childTnLst>
                                </p:cTn>
                              </p:par>
                            </p:childTnLst>
                          </p:cTn>
                        </p:par>
                        <p:par>
                          <p:cTn id="42" fill="hold">
                            <p:stCondLst>
                              <p:cond delay="2250"/>
                            </p:stCondLst>
                            <p:childTnLst>
                              <p:par>
                                <p:cTn id="43" presetID="10" presetClass="entr" presetSubtype="0" fill="hold" nodeType="after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250"/>
                                        <p:tgtEl>
                                          <p:spTgt spid="42"/>
                                        </p:tgtEl>
                                      </p:cBhvr>
                                    </p:animEffect>
                                  </p:childTnLst>
                                </p:cTn>
                              </p:par>
                            </p:childTnLst>
                          </p:cTn>
                        </p:par>
                        <p:par>
                          <p:cTn id="46" fill="hold">
                            <p:stCondLst>
                              <p:cond delay="2500"/>
                            </p:stCondLst>
                            <p:childTnLst>
                              <p:par>
                                <p:cTn id="47" presetID="10" presetClass="entr" presetSubtype="0" fill="hold" nodeType="after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fade">
                                      <p:cBhvr>
                                        <p:cTn id="49" dur="250"/>
                                        <p:tgtEl>
                                          <p:spTgt spid="45"/>
                                        </p:tgtEl>
                                      </p:cBhvr>
                                    </p:animEffect>
                                  </p:childTnLst>
                                </p:cTn>
                              </p:par>
                            </p:childTnLst>
                          </p:cTn>
                        </p:par>
                        <p:par>
                          <p:cTn id="50" fill="hold">
                            <p:stCondLst>
                              <p:cond delay="2750"/>
                            </p:stCondLst>
                            <p:childTnLst>
                              <p:par>
                                <p:cTn id="51" presetID="10" presetClass="entr" presetSubtype="0" fill="hold" nodeType="after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fade">
                                      <p:cBhvr>
                                        <p:cTn id="53" dur="2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4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438975"/>
            <a:ext cx="4933466" cy="923330"/>
          </a:xfrm>
          <a:prstGeom prst="rect">
            <a:avLst/>
          </a:prstGeom>
          <a:noFill/>
        </p:spPr>
        <p:txBody>
          <a:bodyPr wrap="none" rtlCol="0">
            <a:spAutoFit/>
          </a:bodyPr>
          <a:lstStyle/>
          <a:p>
            <a:r>
              <a:rPr lang="tr-TR" sz="5400" b="1" dirty="0"/>
              <a:t>Çocuklarda uyku</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1499130"/>
            <a:ext cx="7210159" cy="400110"/>
            <a:chOff x="554927" y="1881525"/>
            <a:chExt cx="7210159" cy="400110"/>
          </a:xfrm>
        </p:grpSpPr>
        <p:sp>
          <p:nvSpPr>
            <p:cNvPr id="26" name="Metin kutusu 25"/>
            <p:cNvSpPr txBox="1"/>
            <p:nvPr/>
          </p:nvSpPr>
          <p:spPr>
            <a:xfrm>
              <a:off x="746177" y="1881525"/>
              <a:ext cx="7018909" cy="400110"/>
            </a:xfrm>
            <a:prstGeom prst="rect">
              <a:avLst/>
            </a:prstGeom>
            <a:noFill/>
          </p:spPr>
          <p:txBody>
            <a:bodyPr wrap="none" rtlCol="0">
              <a:spAutoFit/>
            </a:bodyPr>
            <a:lstStyle/>
            <a:p>
              <a:r>
                <a:rPr lang="tr-TR" sz="2000" dirty="0">
                  <a:solidFill>
                    <a:srgbClr val="575757"/>
                  </a:solidFill>
                </a:rPr>
                <a:t>Düzenli uyku çocuğun akademik başarısını ve mutluluğunu arttırır.</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4927" y="1926904"/>
            <a:ext cx="6100233" cy="707886"/>
            <a:chOff x="554927" y="1904667"/>
            <a:chExt cx="6100233" cy="707886"/>
          </a:xfrm>
        </p:grpSpPr>
        <p:sp>
          <p:nvSpPr>
            <p:cNvPr id="37" name="Metin kutusu 36"/>
            <p:cNvSpPr txBox="1"/>
            <p:nvPr/>
          </p:nvSpPr>
          <p:spPr>
            <a:xfrm>
              <a:off x="717573" y="1904667"/>
              <a:ext cx="5937587" cy="707886"/>
            </a:xfrm>
            <a:prstGeom prst="rect">
              <a:avLst/>
            </a:prstGeom>
            <a:noFill/>
          </p:spPr>
          <p:txBody>
            <a:bodyPr wrap="none" rtlCol="0">
              <a:spAutoFit/>
            </a:bodyPr>
            <a:lstStyle/>
            <a:p>
              <a:r>
                <a:rPr lang="tr-TR" sz="2000" dirty="0">
                  <a:solidFill>
                    <a:srgbClr val="575757"/>
                  </a:solidFill>
                </a:rPr>
                <a:t>Uykuda çocukların bedenleri dinlenir, zihinleri yenilenir.</a:t>
              </a:r>
            </a:p>
            <a:p>
              <a:r>
                <a:rPr lang="tr-TR" sz="2000" dirty="0">
                  <a:solidFill>
                    <a:srgbClr val="575757"/>
                  </a:solidFill>
                </a:rPr>
                <a:t>Büyümelerine katkı sağlar.</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45374" y="2617359"/>
            <a:ext cx="8614240" cy="1015663"/>
            <a:chOff x="554927" y="1881525"/>
            <a:chExt cx="8614240" cy="1015663"/>
          </a:xfrm>
        </p:grpSpPr>
        <p:sp>
          <p:nvSpPr>
            <p:cNvPr id="40" name="Metin kutusu 39"/>
            <p:cNvSpPr txBox="1"/>
            <p:nvPr/>
          </p:nvSpPr>
          <p:spPr>
            <a:xfrm>
              <a:off x="746177" y="1881525"/>
              <a:ext cx="8422990" cy="1015663"/>
            </a:xfrm>
            <a:prstGeom prst="rect">
              <a:avLst/>
            </a:prstGeom>
            <a:noFill/>
          </p:spPr>
          <p:txBody>
            <a:bodyPr wrap="square" rtlCol="0">
              <a:spAutoFit/>
            </a:bodyPr>
            <a:lstStyle/>
            <a:p>
              <a:r>
                <a:rPr lang="tr-TR" sz="2000" dirty="0">
                  <a:solidFill>
                    <a:srgbClr val="575757"/>
                  </a:solidFill>
                </a:rPr>
                <a:t>Ruh sağlığı için de faydalıdır. Düzenli uyku uyumak; enerjik,</a:t>
              </a:r>
            </a:p>
            <a:p>
              <a:r>
                <a:rPr lang="tr-TR" sz="2000" dirty="0">
                  <a:solidFill>
                    <a:srgbClr val="575757"/>
                  </a:solidFill>
                </a:rPr>
                <a:t>neşeli ve pozitif olmak ve hormonların (büyüme hormonu,</a:t>
              </a:r>
            </a:p>
            <a:p>
              <a:r>
                <a:rPr lang="tr-TR" sz="2000" dirty="0">
                  <a:solidFill>
                    <a:srgbClr val="575757"/>
                  </a:solidFill>
                </a:rPr>
                <a:t>mutluluk hormonu) salgılanması için çok önemlidir.</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grpSp>
        <p:nvGrpSpPr>
          <p:cNvPr id="30" name="Grup 29"/>
          <p:cNvGrpSpPr/>
          <p:nvPr/>
        </p:nvGrpSpPr>
        <p:grpSpPr>
          <a:xfrm>
            <a:off x="554927" y="4158724"/>
            <a:ext cx="5364526" cy="400110"/>
            <a:chOff x="554927" y="1881525"/>
            <a:chExt cx="5364526" cy="400110"/>
          </a:xfrm>
        </p:grpSpPr>
        <p:sp>
          <p:nvSpPr>
            <p:cNvPr id="31" name="Metin kutusu 30"/>
            <p:cNvSpPr txBox="1"/>
            <p:nvPr/>
          </p:nvSpPr>
          <p:spPr>
            <a:xfrm>
              <a:off x="746177" y="1881525"/>
              <a:ext cx="5173276" cy="400110"/>
            </a:xfrm>
            <a:prstGeom prst="rect">
              <a:avLst/>
            </a:prstGeom>
            <a:noFill/>
          </p:spPr>
          <p:txBody>
            <a:bodyPr wrap="none" rtlCol="0">
              <a:spAutoFit/>
            </a:bodyPr>
            <a:lstStyle/>
            <a:p>
              <a:r>
                <a:rPr lang="tr-TR" sz="2000" dirty="0">
                  <a:solidFill>
                    <a:srgbClr val="575757"/>
                  </a:solidFill>
                </a:rPr>
                <a:t>Her gün aynı saatte uyuyup uyanması önemlidir.</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sp>
        <p:nvSpPr>
          <p:cNvPr id="52" name="Dikdörtgen 51"/>
          <p:cNvSpPr/>
          <p:nvPr/>
        </p:nvSpPr>
        <p:spPr>
          <a:xfrm>
            <a:off x="746176" y="3744721"/>
            <a:ext cx="1378904" cy="400110"/>
          </a:xfrm>
          <a:prstGeom prst="rect">
            <a:avLst/>
          </a:prstGeom>
        </p:spPr>
        <p:txBody>
          <a:bodyPr wrap="none">
            <a:spAutoFit/>
          </a:bodyPr>
          <a:lstStyle/>
          <a:p>
            <a:r>
              <a:rPr lang="tr-TR" sz="2000" b="1" dirty="0">
                <a:solidFill>
                  <a:srgbClr val="575757"/>
                </a:solidFill>
              </a:rPr>
              <a:t>Çocukların;</a:t>
            </a:r>
          </a:p>
        </p:txBody>
      </p:sp>
      <p:grpSp>
        <p:nvGrpSpPr>
          <p:cNvPr id="63" name="Grup 62"/>
          <p:cNvGrpSpPr/>
          <p:nvPr/>
        </p:nvGrpSpPr>
        <p:grpSpPr>
          <a:xfrm>
            <a:off x="554927" y="4606437"/>
            <a:ext cx="4297567" cy="400110"/>
            <a:chOff x="554927" y="1881525"/>
            <a:chExt cx="4297567" cy="400110"/>
          </a:xfrm>
        </p:grpSpPr>
        <p:sp>
          <p:nvSpPr>
            <p:cNvPr id="64" name="Metin kutusu 63"/>
            <p:cNvSpPr txBox="1"/>
            <p:nvPr/>
          </p:nvSpPr>
          <p:spPr>
            <a:xfrm>
              <a:off x="746177" y="1881525"/>
              <a:ext cx="4106317" cy="400110"/>
            </a:xfrm>
            <a:prstGeom prst="rect">
              <a:avLst/>
            </a:prstGeom>
            <a:noFill/>
          </p:spPr>
          <p:txBody>
            <a:bodyPr wrap="none" rtlCol="0">
              <a:spAutoFit/>
            </a:bodyPr>
            <a:lstStyle/>
            <a:p>
              <a:r>
                <a:rPr lang="tr-TR" sz="2000" dirty="0">
                  <a:solidFill>
                    <a:srgbClr val="575757"/>
                  </a:solidFill>
                </a:rPr>
                <a:t>Çocuklar en az </a:t>
              </a:r>
              <a:r>
                <a:rPr lang="tr-TR" sz="2000" b="1" dirty="0">
                  <a:solidFill>
                    <a:srgbClr val="575757"/>
                  </a:solidFill>
                </a:rPr>
                <a:t>10-12</a:t>
              </a:r>
              <a:r>
                <a:rPr lang="tr-TR" sz="2000" dirty="0">
                  <a:solidFill>
                    <a:srgbClr val="575757"/>
                  </a:solidFill>
                </a:rPr>
                <a:t> saat uyumalıdır. </a:t>
              </a:r>
            </a:p>
          </p:txBody>
        </p:sp>
        <p:pic>
          <p:nvPicPr>
            <p:cNvPr id="65" name="Resim 64"/>
            <p:cNvPicPr>
              <a:picLocks noChangeAspect="1"/>
            </p:cNvPicPr>
            <p:nvPr/>
          </p:nvPicPr>
          <p:blipFill>
            <a:blip r:embed="rId4"/>
            <a:stretch>
              <a:fillRect/>
            </a:stretch>
          </p:blipFill>
          <p:spPr>
            <a:xfrm>
              <a:off x="554927" y="1991580"/>
              <a:ext cx="191250" cy="180000"/>
            </a:xfrm>
            <a:prstGeom prst="rect">
              <a:avLst/>
            </a:prstGeom>
          </p:spPr>
        </p:pic>
      </p:grpSp>
      <p:sp>
        <p:nvSpPr>
          <p:cNvPr id="33" name="Metin kutusu 32">
            <a:extLst>
              <a:ext uri="{FF2B5EF4-FFF2-40B4-BE49-F238E27FC236}">
                <a16:creationId xmlns:a16="http://schemas.microsoft.com/office/drawing/2014/main" id="{FD5A87B9-E541-8048-ABB5-D2C6CA911951}"/>
              </a:ext>
            </a:extLst>
          </p:cNvPr>
          <p:cNvSpPr txBox="1"/>
          <p:nvPr/>
        </p:nvSpPr>
        <p:spPr>
          <a:xfrm>
            <a:off x="11495712" y="5855671"/>
            <a:ext cx="495649" cy="461665"/>
          </a:xfrm>
          <a:prstGeom prst="rect">
            <a:avLst/>
          </a:prstGeom>
          <a:noFill/>
        </p:spPr>
        <p:txBody>
          <a:bodyPr wrap="none" rtlCol="0">
            <a:spAutoFit/>
          </a:bodyPr>
          <a:lstStyle/>
          <a:p>
            <a:pPr algn="r"/>
            <a:fld id="{2995EC09-D15D-4044-A280-A8BAEAABD4E9}" type="slidenum">
              <a:rPr lang="tr-TR" sz="2400" b="1" smtClean="0">
                <a:solidFill>
                  <a:srgbClr val="DADADA"/>
                </a:solidFill>
              </a:rPr>
              <a:t>43</a:t>
            </a:fld>
            <a:endParaRPr lang="tr-TR" sz="2400" b="1" dirty="0">
              <a:solidFill>
                <a:srgbClr val="DADADA"/>
              </a:solidFill>
            </a:endParaRPr>
          </a:p>
        </p:txBody>
      </p:sp>
      <p:sp>
        <p:nvSpPr>
          <p:cNvPr id="34" name="Rectangle 13">
            <a:extLst>
              <a:ext uri="{FF2B5EF4-FFF2-40B4-BE49-F238E27FC236}">
                <a16:creationId xmlns:a16="http://schemas.microsoft.com/office/drawing/2014/main" id="{66DD710E-74D8-B04B-BAED-3705C49C3EF8}"/>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Tree>
    <p:extLst>
      <p:ext uri="{BB962C8B-B14F-4D97-AF65-F5344CB8AC3E}">
        <p14:creationId xmlns:p14="http://schemas.microsoft.com/office/powerpoint/2010/main" val="117378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50"/>
                                        <p:tgtEl>
                                          <p:spTgt spid="25"/>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250"/>
                                        <p:tgtEl>
                                          <p:spTgt spid="36"/>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250"/>
                                        <p:tgtEl>
                                          <p:spTgt spid="39"/>
                                        </p:tgtEl>
                                      </p:cBhvr>
                                    </p:animEffect>
                                  </p:childTnLst>
                                </p:cTn>
                              </p:par>
                            </p:childTnLst>
                          </p:cTn>
                        </p:par>
                        <p:par>
                          <p:cTn id="34" fill="hold">
                            <p:stCondLst>
                              <p:cond delay="1750"/>
                            </p:stCondLst>
                            <p:childTnLst>
                              <p:par>
                                <p:cTn id="35" presetID="10" presetClass="entr" presetSubtype="0" fill="hold" grpId="0" nodeType="after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250"/>
                                        <p:tgtEl>
                                          <p:spTgt spid="52"/>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250"/>
                                        <p:tgtEl>
                                          <p:spTgt spid="30"/>
                                        </p:tgtEl>
                                      </p:cBhvr>
                                    </p:animEffect>
                                  </p:childTnLst>
                                </p:cTn>
                              </p:par>
                            </p:childTnLst>
                          </p:cTn>
                        </p:par>
                        <p:par>
                          <p:cTn id="42" fill="hold">
                            <p:stCondLst>
                              <p:cond delay="2250"/>
                            </p:stCondLst>
                            <p:childTnLst>
                              <p:par>
                                <p:cTn id="43" presetID="10" presetClass="entr" presetSubtype="0" fill="hold" nodeType="after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fade">
                                      <p:cBhvr>
                                        <p:cTn id="45" dur="25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P spid="5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628307" cy="1015663"/>
          </a:xfrm>
          <a:prstGeom prst="rect">
            <a:avLst/>
          </a:prstGeom>
          <a:noFill/>
        </p:spPr>
        <p:txBody>
          <a:bodyPr wrap="none" rtlCol="0">
            <a:spAutoFit/>
          </a:bodyPr>
          <a:lstStyle/>
          <a:p>
            <a:r>
              <a:rPr lang="tr-TR" sz="6000" b="1" dirty="0"/>
              <a:t>Bağımlılıklardan korun</a:t>
            </a:r>
          </a:p>
        </p:txBody>
      </p:sp>
      <p:sp>
        <p:nvSpPr>
          <p:cNvPr id="16" name="Metin kutusu 15"/>
          <p:cNvSpPr txBox="1"/>
          <p:nvPr/>
        </p:nvSpPr>
        <p:spPr>
          <a:xfrm>
            <a:off x="356650" y="1687473"/>
            <a:ext cx="4727704" cy="353943"/>
          </a:xfrm>
          <a:prstGeom prst="rect">
            <a:avLst/>
          </a:prstGeom>
          <a:noFill/>
        </p:spPr>
        <p:txBody>
          <a:bodyPr wrap="none" rtlCol="0">
            <a:spAutoFit/>
          </a:bodyPr>
          <a:lstStyle/>
          <a:p>
            <a:r>
              <a:rPr lang="tr-TR" sz="1700" b="1" dirty="0">
                <a:solidFill>
                  <a:srgbClr val="575757"/>
                </a:solidFill>
              </a:rPr>
              <a:t>Çocuklarımızı zararlı alışkanlıklardan korumak için;</a:t>
            </a:r>
          </a:p>
        </p:txBody>
      </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r="-12000"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31" name="Grup 30"/>
          <p:cNvGrpSpPr/>
          <p:nvPr/>
        </p:nvGrpSpPr>
        <p:grpSpPr>
          <a:xfrm>
            <a:off x="554927" y="2216312"/>
            <a:ext cx="4794561" cy="615553"/>
            <a:chOff x="554927" y="1881525"/>
            <a:chExt cx="4794561" cy="615553"/>
          </a:xfrm>
        </p:grpSpPr>
        <p:sp>
          <p:nvSpPr>
            <p:cNvPr id="32" name="Metin kutusu 31"/>
            <p:cNvSpPr txBox="1"/>
            <p:nvPr/>
          </p:nvSpPr>
          <p:spPr>
            <a:xfrm>
              <a:off x="746177" y="1881525"/>
              <a:ext cx="4603311" cy="615553"/>
            </a:xfrm>
            <a:prstGeom prst="rect">
              <a:avLst/>
            </a:prstGeom>
            <a:noFill/>
          </p:spPr>
          <p:txBody>
            <a:bodyPr wrap="none" rtlCol="0">
              <a:spAutoFit/>
            </a:bodyPr>
            <a:lstStyle/>
            <a:p>
              <a:r>
                <a:rPr lang="tr-TR" sz="1700" dirty="0">
                  <a:solidFill>
                    <a:srgbClr val="575757"/>
                  </a:solidFill>
                </a:rPr>
                <a:t>Çocuklara iyi örnek olmak gerekir. Çünkü çocuklar </a:t>
              </a:r>
            </a:p>
            <a:p>
              <a:r>
                <a:rPr lang="tr-TR" sz="1700" dirty="0">
                  <a:solidFill>
                    <a:srgbClr val="575757"/>
                  </a:solidFill>
                </a:rPr>
                <a:t>ebeveynlerini taklit ederler.</a:t>
              </a:r>
            </a:p>
          </p:txBody>
        </p:sp>
        <p:pic>
          <p:nvPicPr>
            <p:cNvPr id="33" name="Resim 32"/>
            <p:cNvPicPr>
              <a:picLocks noChangeAspect="1"/>
            </p:cNvPicPr>
            <p:nvPr/>
          </p:nvPicPr>
          <p:blipFill>
            <a:blip r:embed="rId4"/>
            <a:stretch>
              <a:fillRect/>
            </a:stretch>
          </p:blipFill>
          <p:spPr>
            <a:xfrm>
              <a:off x="554927" y="1991580"/>
              <a:ext cx="191250" cy="180000"/>
            </a:xfrm>
            <a:prstGeom prst="rect">
              <a:avLst/>
            </a:prstGeom>
          </p:spPr>
        </p:pic>
      </p:grpSp>
      <p:grpSp>
        <p:nvGrpSpPr>
          <p:cNvPr id="40" name="Grup 39"/>
          <p:cNvGrpSpPr/>
          <p:nvPr/>
        </p:nvGrpSpPr>
        <p:grpSpPr>
          <a:xfrm>
            <a:off x="554927" y="2964122"/>
            <a:ext cx="4834765" cy="353943"/>
            <a:chOff x="554927" y="1881525"/>
            <a:chExt cx="4834765" cy="353943"/>
          </a:xfrm>
        </p:grpSpPr>
        <p:sp>
          <p:nvSpPr>
            <p:cNvPr id="41" name="Metin kutusu 40"/>
            <p:cNvSpPr txBox="1"/>
            <p:nvPr/>
          </p:nvSpPr>
          <p:spPr>
            <a:xfrm>
              <a:off x="746177" y="1881525"/>
              <a:ext cx="4643515" cy="353943"/>
            </a:xfrm>
            <a:prstGeom prst="rect">
              <a:avLst/>
            </a:prstGeom>
            <a:noFill/>
          </p:spPr>
          <p:txBody>
            <a:bodyPr wrap="none" rtlCol="0">
              <a:spAutoFit/>
            </a:bodyPr>
            <a:lstStyle/>
            <a:p>
              <a:r>
                <a:rPr lang="tr-TR" sz="1700" dirty="0">
                  <a:solidFill>
                    <a:srgbClr val="575757"/>
                  </a:solidFill>
                </a:rPr>
                <a:t>Çocukların yanında bu maddeler kullanılmamalıdır.</a:t>
              </a:r>
            </a:p>
          </p:txBody>
        </p:sp>
        <p:pic>
          <p:nvPicPr>
            <p:cNvPr id="42" name="Resim 41"/>
            <p:cNvPicPr>
              <a:picLocks noChangeAspect="1"/>
            </p:cNvPicPr>
            <p:nvPr/>
          </p:nvPicPr>
          <p:blipFill>
            <a:blip r:embed="rId4"/>
            <a:stretch>
              <a:fillRect/>
            </a:stretch>
          </p:blipFill>
          <p:spPr>
            <a:xfrm>
              <a:off x="554927" y="1991580"/>
              <a:ext cx="191250" cy="180000"/>
            </a:xfrm>
            <a:prstGeom prst="rect">
              <a:avLst/>
            </a:prstGeom>
          </p:spPr>
        </p:pic>
      </p:grpSp>
      <p:grpSp>
        <p:nvGrpSpPr>
          <p:cNvPr id="43" name="Grup 42"/>
          <p:cNvGrpSpPr/>
          <p:nvPr/>
        </p:nvGrpSpPr>
        <p:grpSpPr>
          <a:xfrm>
            <a:off x="554927" y="3488051"/>
            <a:ext cx="4673696" cy="615553"/>
            <a:chOff x="554927" y="1881525"/>
            <a:chExt cx="4673696" cy="615553"/>
          </a:xfrm>
        </p:grpSpPr>
        <p:sp>
          <p:nvSpPr>
            <p:cNvPr id="44" name="Metin kutusu 43"/>
            <p:cNvSpPr txBox="1"/>
            <p:nvPr/>
          </p:nvSpPr>
          <p:spPr>
            <a:xfrm>
              <a:off x="746177" y="1881525"/>
              <a:ext cx="4482446" cy="615553"/>
            </a:xfrm>
            <a:prstGeom prst="rect">
              <a:avLst/>
            </a:prstGeom>
            <a:noFill/>
          </p:spPr>
          <p:txBody>
            <a:bodyPr wrap="none" rtlCol="0">
              <a:spAutoFit/>
            </a:bodyPr>
            <a:lstStyle/>
            <a:p>
              <a:r>
                <a:rPr lang="tr-TR" sz="1700" dirty="0">
                  <a:solidFill>
                    <a:srgbClr val="575757"/>
                  </a:solidFill>
                </a:rPr>
                <a:t>Çocuklarla ebeveynler arasında her zaman güçlü </a:t>
              </a:r>
            </a:p>
            <a:p>
              <a:r>
                <a:rPr lang="tr-TR" sz="1700" dirty="0">
                  <a:solidFill>
                    <a:srgbClr val="575757"/>
                  </a:solidFill>
                </a:rPr>
                <a:t>bir bağ olmalıdır. </a:t>
              </a:r>
            </a:p>
          </p:txBody>
        </p:sp>
        <p:pic>
          <p:nvPicPr>
            <p:cNvPr id="45" name="Resim 44"/>
            <p:cNvPicPr>
              <a:picLocks noChangeAspect="1"/>
            </p:cNvPicPr>
            <p:nvPr/>
          </p:nvPicPr>
          <p:blipFill>
            <a:blip r:embed="rId4"/>
            <a:stretch>
              <a:fillRect/>
            </a:stretch>
          </p:blipFill>
          <p:spPr>
            <a:xfrm>
              <a:off x="554927" y="1991580"/>
              <a:ext cx="191250" cy="180000"/>
            </a:xfrm>
            <a:prstGeom prst="rect">
              <a:avLst/>
            </a:prstGeom>
          </p:spPr>
        </p:pic>
      </p:grpSp>
      <p:grpSp>
        <p:nvGrpSpPr>
          <p:cNvPr id="70" name="Grup 69"/>
          <p:cNvGrpSpPr/>
          <p:nvPr/>
        </p:nvGrpSpPr>
        <p:grpSpPr>
          <a:xfrm>
            <a:off x="554927" y="4235233"/>
            <a:ext cx="3188161" cy="615553"/>
            <a:chOff x="554927" y="1881525"/>
            <a:chExt cx="3188161" cy="615553"/>
          </a:xfrm>
        </p:grpSpPr>
        <p:sp>
          <p:nvSpPr>
            <p:cNvPr id="71" name="Metin kutusu 70"/>
            <p:cNvSpPr txBox="1"/>
            <p:nvPr/>
          </p:nvSpPr>
          <p:spPr>
            <a:xfrm>
              <a:off x="746177" y="1881525"/>
              <a:ext cx="2996911" cy="615553"/>
            </a:xfrm>
            <a:prstGeom prst="rect">
              <a:avLst/>
            </a:prstGeom>
            <a:noFill/>
          </p:spPr>
          <p:txBody>
            <a:bodyPr wrap="none" rtlCol="0">
              <a:spAutoFit/>
            </a:bodyPr>
            <a:lstStyle/>
            <a:p>
              <a:r>
                <a:rPr lang="tr-TR" sz="1700" dirty="0">
                  <a:solidFill>
                    <a:srgbClr val="575757"/>
                  </a:solidFill>
                </a:rPr>
                <a:t>Çocukların arkadaş seçimleri ve </a:t>
              </a:r>
            </a:p>
            <a:p>
              <a:r>
                <a:rPr lang="tr-TR" sz="1700" dirty="0">
                  <a:solidFill>
                    <a:srgbClr val="575757"/>
                  </a:solidFill>
                </a:rPr>
                <a:t>çevreleri takip edilmelidir. </a:t>
              </a:r>
            </a:p>
          </p:txBody>
        </p:sp>
        <p:pic>
          <p:nvPicPr>
            <p:cNvPr id="72" name="Resim 71"/>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94902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250"/>
                                        <p:tgtEl>
                                          <p:spTgt spid="31"/>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250"/>
                                        <p:tgtEl>
                                          <p:spTgt spid="40"/>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250"/>
                                        <p:tgtEl>
                                          <p:spTgt spid="43"/>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70"/>
                                        </p:tgtEl>
                                        <p:attrNameLst>
                                          <p:attrName>style.visibility</p:attrName>
                                        </p:attrNameLst>
                                      </p:cBhvr>
                                      <p:to>
                                        <p:strVal val="visible"/>
                                      </p:to>
                                    </p:set>
                                    <p:animEffect transition="in" filter="fade">
                                      <p:cBhvr>
                                        <p:cTn id="33" dur="25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106882" cy="1015663"/>
          </a:xfrm>
          <a:prstGeom prst="rect">
            <a:avLst/>
          </a:prstGeom>
          <a:noFill/>
        </p:spPr>
        <p:txBody>
          <a:bodyPr wrap="none" rtlCol="0">
            <a:spAutoFit/>
          </a:bodyPr>
          <a:lstStyle/>
          <a:p>
            <a:r>
              <a:rPr lang="tr-TR" sz="6000" b="1" dirty="0"/>
              <a:t>Stresten uzak durmak</a:t>
            </a:r>
          </a:p>
        </p:txBody>
      </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
        <p:nvSpPr>
          <p:cNvPr id="27" name="Metin kutusu 26"/>
          <p:cNvSpPr txBox="1"/>
          <p:nvPr/>
        </p:nvSpPr>
        <p:spPr>
          <a:xfrm>
            <a:off x="508928" y="1788190"/>
            <a:ext cx="7851791" cy="3139321"/>
          </a:xfrm>
          <a:prstGeom prst="rect">
            <a:avLst/>
          </a:prstGeom>
          <a:noFill/>
        </p:spPr>
        <p:txBody>
          <a:bodyPr wrap="square" rtlCol="0">
            <a:spAutoFit/>
          </a:bodyPr>
          <a:lstStyle/>
          <a:p>
            <a:r>
              <a:rPr lang="tr-TR" dirty="0">
                <a:solidFill>
                  <a:srgbClr val="575757"/>
                </a:solidFill>
              </a:rPr>
              <a:t>Stres, vücudun herhangi bir fiziksel veya duygusal baskı ve değişikliğe göre</a:t>
            </a:r>
          </a:p>
          <a:p>
            <a:r>
              <a:rPr lang="tr-TR" dirty="0">
                <a:solidFill>
                  <a:srgbClr val="575757"/>
                </a:solidFill>
              </a:rPr>
              <a:t>verdiği yanıttır. </a:t>
            </a:r>
          </a:p>
          <a:p>
            <a:endParaRPr lang="tr-TR" dirty="0">
              <a:solidFill>
                <a:srgbClr val="575757"/>
              </a:solidFill>
            </a:endParaRPr>
          </a:p>
          <a:p>
            <a:r>
              <a:rPr lang="tr-TR" dirty="0">
                <a:solidFill>
                  <a:srgbClr val="575757"/>
                </a:solidFill>
              </a:rPr>
              <a:t>Az miktarda stresin yararı, uyum sağlayıcı ve koruyucu etkisi olmakla birlikte </a:t>
            </a:r>
          </a:p>
          <a:p>
            <a:r>
              <a:rPr lang="tr-TR" dirty="0">
                <a:solidFill>
                  <a:srgbClr val="575757"/>
                </a:solidFill>
              </a:rPr>
              <a:t>aşırı stres patolojik değişimlere, hatta ölüme neden olabilmektedir.</a:t>
            </a:r>
          </a:p>
          <a:p>
            <a:endParaRPr lang="tr-TR" dirty="0">
              <a:solidFill>
                <a:srgbClr val="575757"/>
              </a:solidFill>
            </a:endParaRPr>
          </a:p>
          <a:p>
            <a:r>
              <a:rPr lang="tr-TR" dirty="0">
                <a:solidFill>
                  <a:srgbClr val="575757"/>
                </a:solidFill>
              </a:rPr>
              <a:t>Tansiyon, şeker, felç, ülser, kanama bozuklukları, ishal, astım tetiklenmesi</a:t>
            </a:r>
          </a:p>
          <a:p>
            <a:r>
              <a:rPr lang="tr-TR" dirty="0">
                <a:solidFill>
                  <a:srgbClr val="575757"/>
                </a:solidFill>
              </a:rPr>
              <a:t>ve ileri durumlarda kansere neden olabilir. Sindirim  düzensizlikleri, iştah</a:t>
            </a:r>
          </a:p>
          <a:p>
            <a:r>
              <a:rPr lang="tr-TR" dirty="0">
                <a:solidFill>
                  <a:srgbClr val="575757"/>
                </a:solidFill>
              </a:rPr>
              <a:t>bozukluğu, baş ağrısı, baş dönmesi, kaşıntı ve alerjik durumlar gelişir.</a:t>
            </a:r>
          </a:p>
          <a:p>
            <a:r>
              <a:rPr lang="tr-TR" dirty="0">
                <a:solidFill>
                  <a:srgbClr val="575757"/>
                </a:solidFill>
              </a:rPr>
              <a:t>Ruhsal düzensizliklere neden olur ve bu durum günlük hayatımızı</a:t>
            </a:r>
          </a:p>
          <a:p>
            <a:r>
              <a:rPr lang="tr-TR" dirty="0">
                <a:solidFill>
                  <a:srgbClr val="575757"/>
                </a:solidFill>
              </a:rPr>
              <a:t>etkiler. Anlama ve düşünme bozukluğu, denge sorunları baş gösterir.</a:t>
            </a:r>
          </a:p>
        </p:txBody>
      </p:sp>
      <p:pic>
        <p:nvPicPr>
          <p:cNvPr id="16" name="Resim 15"/>
          <p:cNvPicPr>
            <a:picLocks noChangeAspect="1"/>
          </p:cNvPicPr>
          <p:nvPr/>
        </p:nvPicPr>
        <p:blipFill>
          <a:blip r:embed="rId4"/>
          <a:stretch>
            <a:fillRect/>
          </a:stretch>
        </p:blipFill>
        <p:spPr>
          <a:xfrm>
            <a:off x="301413" y="1881525"/>
            <a:ext cx="222574" cy="209481"/>
          </a:xfrm>
          <a:prstGeom prst="rect">
            <a:avLst/>
          </a:prstGeom>
        </p:spPr>
      </p:pic>
      <p:pic>
        <p:nvPicPr>
          <p:cNvPr id="17" name="Resim 16"/>
          <p:cNvPicPr>
            <a:picLocks noChangeAspect="1"/>
          </p:cNvPicPr>
          <p:nvPr/>
        </p:nvPicPr>
        <p:blipFill>
          <a:blip r:embed="rId4"/>
          <a:stretch>
            <a:fillRect/>
          </a:stretch>
        </p:blipFill>
        <p:spPr>
          <a:xfrm>
            <a:off x="284772" y="2714773"/>
            <a:ext cx="222574" cy="209481"/>
          </a:xfrm>
          <a:prstGeom prst="rect">
            <a:avLst/>
          </a:prstGeom>
        </p:spPr>
      </p:pic>
      <p:pic>
        <p:nvPicPr>
          <p:cNvPr id="18" name="Resim 17"/>
          <p:cNvPicPr>
            <a:picLocks noChangeAspect="1"/>
          </p:cNvPicPr>
          <p:nvPr/>
        </p:nvPicPr>
        <p:blipFill>
          <a:blip r:embed="rId4"/>
          <a:stretch>
            <a:fillRect/>
          </a:stretch>
        </p:blipFill>
        <p:spPr>
          <a:xfrm>
            <a:off x="286354" y="3527964"/>
            <a:ext cx="222574" cy="209481"/>
          </a:xfrm>
          <a:prstGeom prst="rect">
            <a:avLst/>
          </a:prstGeom>
        </p:spPr>
      </p:pic>
    </p:spTree>
    <p:extLst>
      <p:ext uri="{BB962C8B-B14F-4D97-AF65-F5344CB8AC3E}">
        <p14:creationId xmlns:p14="http://schemas.microsoft.com/office/powerpoint/2010/main" val="401411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P spid="2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806479" cy="1015663"/>
          </a:xfrm>
          <a:prstGeom prst="rect">
            <a:avLst/>
          </a:prstGeom>
          <a:noFill/>
        </p:spPr>
        <p:txBody>
          <a:bodyPr wrap="none" rtlCol="0">
            <a:spAutoFit/>
          </a:bodyPr>
          <a:lstStyle/>
          <a:p>
            <a:r>
              <a:rPr lang="tr-TR" sz="6000" b="1" dirty="0"/>
              <a:t>Stresin farkında olun</a:t>
            </a:r>
          </a:p>
        </p:txBody>
      </p:sp>
      <p:grpSp>
        <p:nvGrpSpPr>
          <p:cNvPr id="10" name="Grup 9"/>
          <p:cNvGrpSpPr/>
          <p:nvPr/>
        </p:nvGrpSpPr>
        <p:grpSpPr>
          <a:xfrm>
            <a:off x="554927" y="1699437"/>
            <a:ext cx="375981" cy="353943"/>
            <a:chOff x="554927" y="1881525"/>
            <a:chExt cx="375981" cy="353943"/>
          </a:xfrm>
        </p:grpSpPr>
        <p:sp>
          <p:nvSpPr>
            <p:cNvPr id="16" name="Metin kutusu 15"/>
            <p:cNvSpPr txBox="1"/>
            <p:nvPr/>
          </p:nvSpPr>
          <p:spPr>
            <a:xfrm>
              <a:off x="746177" y="1881525"/>
              <a:ext cx="184731" cy="353943"/>
            </a:xfrm>
            <a:prstGeom prst="rect">
              <a:avLst/>
            </a:prstGeom>
            <a:noFill/>
          </p:spPr>
          <p:txBody>
            <a:bodyPr wrap="none" rtlCol="0">
              <a:spAutoFit/>
            </a:bodyPr>
            <a:lstStyle/>
            <a:p>
              <a:endParaRPr lang="fi-FI" sz="1700" dirty="0">
                <a:solidFill>
                  <a:srgbClr val="575757"/>
                </a:solidFill>
              </a:endParaRP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l="-4000"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31" name="Grup 30"/>
          <p:cNvGrpSpPr/>
          <p:nvPr/>
        </p:nvGrpSpPr>
        <p:grpSpPr>
          <a:xfrm>
            <a:off x="554927" y="2130512"/>
            <a:ext cx="5682497" cy="353943"/>
            <a:chOff x="554927" y="1881525"/>
            <a:chExt cx="5682497" cy="353943"/>
          </a:xfrm>
        </p:grpSpPr>
        <p:sp>
          <p:nvSpPr>
            <p:cNvPr id="32" name="Metin kutusu 31"/>
            <p:cNvSpPr txBox="1"/>
            <p:nvPr/>
          </p:nvSpPr>
          <p:spPr>
            <a:xfrm>
              <a:off x="746177" y="1881525"/>
              <a:ext cx="5491247" cy="353943"/>
            </a:xfrm>
            <a:prstGeom prst="rect">
              <a:avLst/>
            </a:prstGeom>
            <a:noFill/>
          </p:spPr>
          <p:txBody>
            <a:bodyPr wrap="none" rtlCol="0">
              <a:spAutoFit/>
            </a:bodyPr>
            <a:lstStyle/>
            <a:p>
              <a:r>
                <a:rPr lang="tr-TR" sz="1700" dirty="0">
                  <a:solidFill>
                    <a:srgbClr val="575757"/>
                  </a:solidFill>
                </a:rPr>
                <a:t>Aşılamayacak engel yoktur, kararlı olun ve başarmayı isteyin.</a:t>
              </a:r>
            </a:p>
          </p:txBody>
        </p:sp>
        <p:pic>
          <p:nvPicPr>
            <p:cNvPr id="33" name="Resim 32"/>
            <p:cNvPicPr>
              <a:picLocks noChangeAspect="1"/>
            </p:cNvPicPr>
            <p:nvPr/>
          </p:nvPicPr>
          <p:blipFill>
            <a:blip r:embed="rId3"/>
            <a:stretch>
              <a:fillRect/>
            </a:stretch>
          </p:blipFill>
          <p:spPr>
            <a:xfrm>
              <a:off x="554927" y="1991580"/>
              <a:ext cx="191250" cy="180000"/>
            </a:xfrm>
            <a:prstGeom prst="rect">
              <a:avLst/>
            </a:prstGeom>
          </p:spPr>
        </p:pic>
      </p:grpSp>
      <p:grpSp>
        <p:nvGrpSpPr>
          <p:cNvPr id="40" name="Grup 39"/>
          <p:cNvGrpSpPr/>
          <p:nvPr/>
        </p:nvGrpSpPr>
        <p:grpSpPr>
          <a:xfrm>
            <a:off x="558185" y="2595924"/>
            <a:ext cx="375981" cy="353943"/>
            <a:chOff x="554927" y="1881525"/>
            <a:chExt cx="375981" cy="353943"/>
          </a:xfrm>
        </p:grpSpPr>
        <p:sp>
          <p:nvSpPr>
            <p:cNvPr id="41" name="Metin kutusu 40"/>
            <p:cNvSpPr txBox="1"/>
            <p:nvPr/>
          </p:nvSpPr>
          <p:spPr>
            <a:xfrm>
              <a:off x="746177" y="1881525"/>
              <a:ext cx="184731" cy="353943"/>
            </a:xfrm>
            <a:prstGeom prst="rect">
              <a:avLst/>
            </a:prstGeom>
            <a:noFill/>
          </p:spPr>
          <p:txBody>
            <a:bodyPr wrap="none" rtlCol="0">
              <a:spAutoFit/>
            </a:bodyPr>
            <a:lstStyle/>
            <a:p>
              <a:endParaRPr lang="tr-TR" sz="1700" dirty="0">
                <a:solidFill>
                  <a:srgbClr val="575757"/>
                </a:solidFill>
              </a:endParaRPr>
            </a:p>
          </p:txBody>
        </p:sp>
        <p:pic>
          <p:nvPicPr>
            <p:cNvPr id="42" name="Resim 41"/>
            <p:cNvPicPr>
              <a:picLocks noChangeAspect="1"/>
            </p:cNvPicPr>
            <p:nvPr/>
          </p:nvPicPr>
          <p:blipFill>
            <a:blip r:embed="rId3"/>
            <a:stretch>
              <a:fillRect/>
            </a:stretch>
          </p:blipFill>
          <p:spPr>
            <a:xfrm>
              <a:off x="554927" y="1991580"/>
              <a:ext cx="191250" cy="180000"/>
            </a:xfrm>
            <a:prstGeom prst="rect">
              <a:avLst/>
            </a:prstGeom>
          </p:spPr>
        </p:pic>
      </p:grpSp>
      <p:grpSp>
        <p:nvGrpSpPr>
          <p:cNvPr id="43" name="Grup 42"/>
          <p:cNvGrpSpPr/>
          <p:nvPr/>
        </p:nvGrpSpPr>
        <p:grpSpPr>
          <a:xfrm>
            <a:off x="546295" y="3242676"/>
            <a:ext cx="6354968" cy="353943"/>
            <a:chOff x="554927" y="1881525"/>
            <a:chExt cx="6354968" cy="353943"/>
          </a:xfrm>
        </p:grpSpPr>
        <p:sp>
          <p:nvSpPr>
            <p:cNvPr id="44" name="Metin kutusu 43"/>
            <p:cNvSpPr txBox="1"/>
            <p:nvPr/>
          </p:nvSpPr>
          <p:spPr>
            <a:xfrm>
              <a:off x="746176" y="1881525"/>
              <a:ext cx="6163719" cy="353943"/>
            </a:xfrm>
            <a:prstGeom prst="rect">
              <a:avLst/>
            </a:prstGeom>
            <a:noFill/>
          </p:spPr>
          <p:txBody>
            <a:bodyPr wrap="square" rtlCol="0">
              <a:spAutoFit/>
            </a:bodyPr>
            <a:lstStyle/>
            <a:p>
              <a:r>
                <a:rPr lang="tr-TR" sz="1700" dirty="0">
                  <a:solidFill>
                    <a:srgbClr val="575757"/>
                  </a:solidFill>
                </a:rPr>
                <a:t>Aşırılık zararlıdır, hiçbir işinizde aşırıya kaçmayın, dengeli olun.</a:t>
              </a:r>
            </a:p>
          </p:txBody>
        </p:sp>
        <p:pic>
          <p:nvPicPr>
            <p:cNvPr id="45" name="Resim 44"/>
            <p:cNvPicPr>
              <a:picLocks noChangeAspect="1"/>
            </p:cNvPicPr>
            <p:nvPr/>
          </p:nvPicPr>
          <p:blipFill>
            <a:blip r:embed="rId3"/>
            <a:stretch>
              <a:fillRect/>
            </a:stretch>
          </p:blipFill>
          <p:spPr>
            <a:xfrm>
              <a:off x="554927" y="1991580"/>
              <a:ext cx="191250" cy="180000"/>
            </a:xfrm>
            <a:prstGeom prst="rect">
              <a:avLst/>
            </a:prstGeom>
          </p:spPr>
        </p:pic>
      </p:grpSp>
      <p:grpSp>
        <p:nvGrpSpPr>
          <p:cNvPr id="70" name="Grup 69"/>
          <p:cNvGrpSpPr/>
          <p:nvPr/>
        </p:nvGrpSpPr>
        <p:grpSpPr>
          <a:xfrm>
            <a:off x="554927" y="3696728"/>
            <a:ext cx="3974658" cy="353943"/>
            <a:chOff x="554927" y="1881525"/>
            <a:chExt cx="3974658" cy="353943"/>
          </a:xfrm>
        </p:grpSpPr>
        <p:sp>
          <p:nvSpPr>
            <p:cNvPr id="71" name="Metin kutusu 70"/>
            <p:cNvSpPr txBox="1"/>
            <p:nvPr/>
          </p:nvSpPr>
          <p:spPr>
            <a:xfrm>
              <a:off x="746177" y="1881525"/>
              <a:ext cx="3783408" cy="353943"/>
            </a:xfrm>
            <a:prstGeom prst="rect">
              <a:avLst/>
            </a:prstGeom>
            <a:noFill/>
          </p:spPr>
          <p:txBody>
            <a:bodyPr wrap="none" rtlCol="0">
              <a:spAutoFit/>
            </a:bodyPr>
            <a:lstStyle/>
            <a:p>
              <a:r>
                <a:rPr lang="tr-TR" sz="1700" dirty="0">
                  <a:solidFill>
                    <a:srgbClr val="575757"/>
                  </a:solidFill>
                </a:rPr>
                <a:t>Çevremdekiler ne der korkusu taşımayın.</a:t>
              </a:r>
            </a:p>
          </p:txBody>
        </p:sp>
        <p:pic>
          <p:nvPicPr>
            <p:cNvPr id="72" name="Resim 71"/>
            <p:cNvPicPr>
              <a:picLocks noChangeAspect="1"/>
            </p:cNvPicPr>
            <p:nvPr/>
          </p:nvPicPr>
          <p:blipFill>
            <a:blip r:embed="rId3"/>
            <a:stretch>
              <a:fillRect/>
            </a:stretch>
          </p:blipFill>
          <p:spPr>
            <a:xfrm>
              <a:off x="554927" y="1991580"/>
              <a:ext cx="191250" cy="180000"/>
            </a:xfrm>
            <a:prstGeom prst="rect">
              <a:avLst/>
            </a:prstGeom>
          </p:spPr>
        </p:pic>
      </p:grpSp>
      <p:sp>
        <p:nvSpPr>
          <p:cNvPr id="3" name="Dikdörtgen 2"/>
          <p:cNvSpPr/>
          <p:nvPr/>
        </p:nvSpPr>
        <p:spPr>
          <a:xfrm>
            <a:off x="771404" y="2595924"/>
            <a:ext cx="6096000" cy="584775"/>
          </a:xfrm>
          <a:prstGeom prst="rect">
            <a:avLst/>
          </a:prstGeom>
        </p:spPr>
        <p:txBody>
          <a:bodyPr>
            <a:spAutoFit/>
          </a:bodyPr>
          <a:lstStyle/>
          <a:p>
            <a:r>
              <a:rPr lang="tr-TR" sz="1600" dirty="0">
                <a:solidFill>
                  <a:srgbClr val="575757"/>
                </a:solidFill>
              </a:rPr>
              <a:t>Düzenli olarak spor yapmak, gerginliklerden kurtulmak </a:t>
            </a:r>
          </a:p>
          <a:p>
            <a:r>
              <a:rPr lang="tr-TR" sz="1600" dirty="0">
                <a:solidFill>
                  <a:srgbClr val="575757"/>
                </a:solidFill>
              </a:rPr>
              <a:t>ve rahatlamak için etkili bir yoldur.</a:t>
            </a:r>
          </a:p>
        </p:txBody>
      </p:sp>
      <p:sp>
        <p:nvSpPr>
          <p:cNvPr id="29" name="Metin kutusu 28"/>
          <p:cNvSpPr txBox="1"/>
          <p:nvPr/>
        </p:nvSpPr>
        <p:spPr>
          <a:xfrm>
            <a:off x="737544" y="4182252"/>
            <a:ext cx="6163719" cy="353943"/>
          </a:xfrm>
          <a:prstGeom prst="rect">
            <a:avLst/>
          </a:prstGeom>
          <a:noFill/>
        </p:spPr>
        <p:txBody>
          <a:bodyPr wrap="square" rtlCol="0">
            <a:spAutoFit/>
          </a:bodyPr>
          <a:lstStyle/>
          <a:p>
            <a:r>
              <a:rPr lang="tr-TR" sz="1700" dirty="0">
                <a:solidFill>
                  <a:srgbClr val="575757"/>
                </a:solidFill>
              </a:rPr>
              <a:t>Faydalı hobiler edinin.</a:t>
            </a:r>
          </a:p>
        </p:txBody>
      </p:sp>
      <p:pic>
        <p:nvPicPr>
          <p:cNvPr id="30" name="Resim 29"/>
          <p:cNvPicPr>
            <a:picLocks noChangeAspect="1"/>
          </p:cNvPicPr>
          <p:nvPr/>
        </p:nvPicPr>
        <p:blipFill>
          <a:blip r:embed="rId3"/>
          <a:stretch>
            <a:fillRect/>
          </a:stretch>
        </p:blipFill>
        <p:spPr>
          <a:xfrm>
            <a:off x="579413" y="4245028"/>
            <a:ext cx="191250" cy="180000"/>
          </a:xfrm>
          <a:prstGeom prst="rect">
            <a:avLst/>
          </a:prstGeom>
        </p:spPr>
      </p:pic>
      <p:sp>
        <p:nvSpPr>
          <p:cNvPr id="6" name="Dikdörtgen 5"/>
          <p:cNvSpPr/>
          <p:nvPr/>
        </p:nvSpPr>
        <p:spPr>
          <a:xfrm>
            <a:off x="773921" y="1694428"/>
            <a:ext cx="6710876" cy="615553"/>
          </a:xfrm>
          <a:prstGeom prst="rect">
            <a:avLst/>
          </a:prstGeom>
        </p:spPr>
        <p:txBody>
          <a:bodyPr wrap="none">
            <a:spAutoFit/>
          </a:bodyPr>
          <a:lstStyle/>
          <a:p>
            <a:r>
              <a:rPr lang="tr-TR" sz="1700" dirty="0">
                <a:solidFill>
                  <a:srgbClr val="575757"/>
                </a:solidFill>
              </a:rPr>
              <a:t>Mükemmeliyetçi olmayın, gereğinden  fazla sorumluluk almaya çalışmayın.</a:t>
            </a:r>
          </a:p>
          <a:p>
            <a:pPr lvl="0"/>
            <a:endParaRPr lang="tr-TR" sz="1700" dirty="0">
              <a:solidFill>
                <a:srgbClr val="575757"/>
              </a:solidFill>
            </a:endParaRPr>
          </a:p>
        </p:txBody>
      </p:sp>
    </p:spTree>
    <p:extLst>
      <p:ext uri="{BB962C8B-B14F-4D97-AF65-F5344CB8AC3E}">
        <p14:creationId xmlns:p14="http://schemas.microsoft.com/office/powerpoint/2010/main" val="412601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250"/>
                                        <p:tgtEl>
                                          <p:spTgt spid="31"/>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250"/>
                                        <p:tgtEl>
                                          <p:spTgt spid="40"/>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250"/>
                                        <p:tgtEl>
                                          <p:spTgt spid="43"/>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fade">
                                      <p:cBhvr>
                                        <p:cTn id="37" dur="25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72D060C0-69B5-F440-A35C-FDA7D9527E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61"/>
            <a:ext cx="12192000" cy="6769878"/>
          </a:xfrm>
          <a:prstGeom prst="rect">
            <a:avLst/>
          </a:prstGeom>
        </p:spPr>
      </p:pic>
    </p:spTree>
    <p:extLst>
      <p:ext uri="{BB962C8B-B14F-4D97-AF65-F5344CB8AC3E}">
        <p14:creationId xmlns:p14="http://schemas.microsoft.com/office/powerpoint/2010/main" val="19600296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ikdörtgen 13"/>
          <p:cNvSpPr/>
          <p:nvPr/>
        </p:nvSpPr>
        <p:spPr>
          <a:xfrm>
            <a:off x="0" y="0"/>
            <a:ext cx="12191999" cy="6877357"/>
          </a:xfrm>
          <a:prstGeom prst="rect">
            <a:avLst/>
          </a:prstGeom>
          <a:blipFill dpi="0" rotWithShape="1">
            <a:blip r:embed="rId3"/>
            <a:srcRect/>
            <a:stretch>
              <a:fillRect l="-29000" t="-34000" b="-1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EE743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Freeform 6"/>
          <p:cNvSpPr>
            <a:spLocks/>
          </p:cNvSpPr>
          <p:nvPr/>
        </p:nvSpPr>
        <p:spPr bwMode="auto">
          <a:xfrm>
            <a:off x="0" y="0"/>
            <a:ext cx="6097588" cy="6854825"/>
          </a:xfrm>
          <a:custGeom>
            <a:avLst/>
            <a:gdLst>
              <a:gd name="T0" fmla="*/ 2113 w 3841"/>
              <a:gd name="T1" fmla="*/ 0 h 4318"/>
              <a:gd name="T2" fmla="*/ 0 w 3841"/>
              <a:gd name="T3" fmla="*/ 0 h 4318"/>
              <a:gd name="T4" fmla="*/ 0 w 3841"/>
              <a:gd name="T5" fmla="*/ 4318 h 4318"/>
              <a:gd name="T6" fmla="*/ 3841 w 3841"/>
              <a:gd name="T7" fmla="*/ 4318 h 4318"/>
              <a:gd name="T8" fmla="*/ 3834 w 3841"/>
              <a:gd name="T9" fmla="*/ 4318 h 4318"/>
              <a:gd name="T10" fmla="*/ 2113 w 3841"/>
              <a:gd name="T11" fmla="*/ 0 h 4318"/>
            </a:gdLst>
            <a:ahLst/>
            <a:cxnLst>
              <a:cxn ang="0">
                <a:pos x="T0" y="T1"/>
              </a:cxn>
              <a:cxn ang="0">
                <a:pos x="T2" y="T3"/>
              </a:cxn>
              <a:cxn ang="0">
                <a:pos x="T4" y="T5"/>
              </a:cxn>
              <a:cxn ang="0">
                <a:pos x="T6" y="T7"/>
              </a:cxn>
              <a:cxn ang="0">
                <a:pos x="T8" y="T9"/>
              </a:cxn>
              <a:cxn ang="0">
                <a:pos x="T10" y="T11"/>
              </a:cxn>
            </a:cxnLst>
            <a:rect l="0" t="0" r="r" b="b"/>
            <a:pathLst>
              <a:path w="3841" h="4318">
                <a:moveTo>
                  <a:pt x="2113" y="0"/>
                </a:moveTo>
                <a:lnTo>
                  <a:pt x="0" y="0"/>
                </a:lnTo>
                <a:lnTo>
                  <a:pt x="0" y="4318"/>
                </a:lnTo>
                <a:lnTo>
                  <a:pt x="3841" y="4318"/>
                </a:lnTo>
                <a:lnTo>
                  <a:pt x="3834" y="4318"/>
                </a:lnTo>
                <a:lnTo>
                  <a:pt x="21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9" name="Dikdörtgen 23"/>
          <p:cNvSpPr/>
          <p:nvPr/>
        </p:nvSpPr>
        <p:spPr>
          <a:xfrm flipH="1" flipV="1">
            <a:off x="6340763" y="4829175"/>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p:cNvSpPr/>
          <p:nvPr/>
        </p:nvSpPr>
        <p:spPr>
          <a:xfrm>
            <a:off x="8766996" y="4026339"/>
            <a:ext cx="3120534" cy="646331"/>
          </a:xfrm>
          <a:prstGeom prst="rect">
            <a:avLst/>
          </a:prstGeom>
        </p:spPr>
        <p:txBody>
          <a:bodyPr wrap="none">
            <a:spAutoFit/>
          </a:bodyPr>
          <a:lstStyle/>
          <a:p>
            <a:r>
              <a:rPr lang="tr-TR" sz="3600" b="1" dirty="0">
                <a:solidFill>
                  <a:schemeClr val="bg1"/>
                </a:solidFill>
              </a:rPr>
              <a:t>teşekkür ederiz</a:t>
            </a:r>
            <a:endParaRPr lang="tr-TR" sz="3600" dirty="0"/>
          </a:p>
        </p:txBody>
      </p:sp>
      <p:pic>
        <p:nvPicPr>
          <p:cNvPr id="17" name="Resim 16"/>
          <p:cNvPicPr>
            <a:picLocks noChangeAspect="1"/>
          </p:cNvPicPr>
          <p:nvPr/>
        </p:nvPicPr>
        <p:blipFill>
          <a:blip r:embed="rId4"/>
          <a:stretch>
            <a:fillRect/>
          </a:stretch>
        </p:blipFill>
        <p:spPr>
          <a:xfrm>
            <a:off x="11367914" y="920137"/>
            <a:ext cx="843750" cy="1957500"/>
          </a:xfrm>
          <a:prstGeom prst="rect">
            <a:avLst/>
          </a:prstGeom>
        </p:spPr>
      </p:pic>
      <p:grpSp>
        <p:nvGrpSpPr>
          <p:cNvPr id="19" name="Grup 18"/>
          <p:cNvGrpSpPr/>
          <p:nvPr/>
        </p:nvGrpSpPr>
        <p:grpSpPr>
          <a:xfrm>
            <a:off x="8352084" y="1022926"/>
            <a:ext cx="3214341" cy="1865977"/>
            <a:chOff x="8386212" y="1972564"/>
            <a:chExt cx="3214341" cy="1865977"/>
          </a:xfrm>
        </p:grpSpPr>
        <p:sp>
          <p:nvSpPr>
            <p:cNvPr id="20" name="Metin kutusu 19"/>
            <p:cNvSpPr txBox="1"/>
            <p:nvPr/>
          </p:nvSpPr>
          <p:spPr>
            <a:xfrm>
              <a:off x="8786758" y="1972564"/>
              <a:ext cx="2581156" cy="1323439"/>
            </a:xfrm>
            <a:prstGeom prst="rect">
              <a:avLst/>
            </a:prstGeom>
            <a:noFill/>
          </p:spPr>
          <p:txBody>
            <a:bodyPr wrap="none" rtlCol="0">
              <a:spAutoFit/>
            </a:bodyPr>
            <a:lstStyle/>
            <a:p>
              <a:pPr algn="r"/>
              <a:r>
                <a:rPr lang="tr-TR" sz="8000" b="1" dirty="0">
                  <a:solidFill>
                    <a:schemeClr val="bg1"/>
                  </a:solidFill>
                </a:rPr>
                <a:t>sağlık</a:t>
              </a:r>
            </a:p>
          </p:txBody>
        </p:sp>
        <p:sp>
          <p:nvSpPr>
            <p:cNvPr id="22" name="Metin kutusu 21"/>
            <p:cNvSpPr txBox="1"/>
            <p:nvPr/>
          </p:nvSpPr>
          <p:spPr>
            <a:xfrm>
              <a:off x="8386212" y="3007544"/>
              <a:ext cx="3214341" cy="830997"/>
            </a:xfrm>
            <a:prstGeom prst="rect">
              <a:avLst/>
            </a:prstGeom>
            <a:noFill/>
          </p:spPr>
          <p:txBody>
            <a:bodyPr wrap="none" rtlCol="0">
              <a:spAutoFit/>
            </a:bodyPr>
            <a:lstStyle/>
            <a:p>
              <a:pPr algn="r"/>
              <a:r>
                <a:rPr lang="tr-TR" sz="4800" b="1" dirty="0">
                  <a:solidFill>
                    <a:schemeClr val="bg1"/>
                  </a:solidFill>
                </a:rPr>
                <a:t>her işin başı</a:t>
              </a:r>
            </a:p>
          </p:txBody>
        </p:sp>
      </p:grpSp>
      <p:pic>
        <p:nvPicPr>
          <p:cNvPr id="15" name="Resim 14">
            <a:extLst>
              <a:ext uri="{FF2B5EF4-FFF2-40B4-BE49-F238E27FC236}">
                <a16:creationId xmlns:a16="http://schemas.microsoft.com/office/drawing/2014/main" id="{9AE55467-EBD7-B742-8711-61030C112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6206" y="5101586"/>
            <a:ext cx="4860636" cy="819727"/>
          </a:xfrm>
          <a:prstGeom prst="rect">
            <a:avLst/>
          </a:prstGeom>
        </p:spPr>
      </p:pic>
      <p:pic>
        <p:nvPicPr>
          <p:cNvPr id="16" name="Resim 15">
            <a:extLst>
              <a:ext uri="{FF2B5EF4-FFF2-40B4-BE49-F238E27FC236}">
                <a16:creationId xmlns:a16="http://schemas.microsoft.com/office/drawing/2014/main" id="{B4BA797A-65DD-494E-915C-F1563C5EC912}"/>
              </a:ext>
            </a:extLst>
          </p:cNvPr>
          <p:cNvPicPr>
            <a:picLocks noChangeAspect="1"/>
          </p:cNvPicPr>
          <p:nvPr/>
        </p:nvPicPr>
        <p:blipFill>
          <a:blip r:embed="rId6"/>
          <a:stretch>
            <a:fillRect/>
          </a:stretch>
        </p:blipFill>
        <p:spPr>
          <a:xfrm>
            <a:off x="239840" y="6035940"/>
            <a:ext cx="2743200" cy="622300"/>
          </a:xfrm>
          <a:prstGeom prst="rect">
            <a:avLst/>
          </a:prstGeom>
        </p:spPr>
      </p:pic>
    </p:spTree>
    <p:extLst>
      <p:ext uri="{BB962C8B-B14F-4D97-AF65-F5344CB8AC3E}">
        <p14:creationId xmlns:p14="http://schemas.microsoft.com/office/powerpoint/2010/main" val="310282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par>
                                <p:cTn id="8" presetID="2" presetClass="entr" presetSubtype="2"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 calcmode="lin" valueType="num">
                                      <p:cBhvr additive="base">
                                        <p:cTn id="10" dur="250" fill="hold"/>
                                        <p:tgtEl>
                                          <p:spTgt spid="28"/>
                                        </p:tgtEl>
                                        <p:attrNameLst>
                                          <p:attrName>ppt_x</p:attrName>
                                        </p:attrNameLst>
                                      </p:cBhvr>
                                      <p:tavLst>
                                        <p:tav tm="0">
                                          <p:val>
                                            <p:strVal val="1+#ppt_w/2"/>
                                          </p:val>
                                        </p:tav>
                                        <p:tav tm="100000">
                                          <p:val>
                                            <p:strVal val="#ppt_x"/>
                                          </p:val>
                                        </p:tav>
                                      </p:tavLst>
                                    </p:anim>
                                    <p:anim calcmode="lin" valueType="num">
                                      <p:cBhvr additive="base">
                                        <p:cTn id="11" dur="250" fill="hold"/>
                                        <p:tgtEl>
                                          <p:spTgt spid="28"/>
                                        </p:tgtEl>
                                        <p:attrNameLst>
                                          <p:attrName>ppt_y</p:attrName>
                                        </p:attrNameLst>
                                      </p:cBhvr>
                                      <p:tavLst>
                                        <p:tav tm="0">
                                          <p:val>
                                            <p:strVal val="#ppt_y"/>
                                          </p:val>
                                        </p:tav>
                                        <p:tav tm="100000">
                                          <p:val>
                                            <p:strVal val="#ppt_y"/>
                                          </p:val>
                                        </p:tav>
                                      </p:tavLst>
                                    </p:anim>
                                  </p:childTnLst>
                                </p:cTn>
                              </p:par>
                            </p:childTnLst>
                          </p:cTn>
                        </p:par>
                        <p:par>
                          <p:cTn id="12" fill="hold">
                            <p:stCondLst>
                              <p:cond delay="25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250"/>
                                        <p:tgtEl>
                                          <p:spTgt spid="25"/>
                                        </p:tgtEl>
                                      </p:cBhvr>
                                    </p:animEffect>
                                  </p:childTnLst>
                                </p:cTn>
                              </p:par>
                              <p:par>
                                <p:cTn id="16" presetID="2" presetClass="entr" presetSubtype="2"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250" fill="hold"/>
                                        <p:tgtEl>
                                          <p:spTgt spid="29"/>
                                        </p:tgtEl>
                                        <p:attrNameLst>
                                          <p:attrName>ppt_x</p:attrName>
                                        </p:attrNameLst>
                                      </p:cBhvr>
                                      <p:tavLst>
                                        <p:tav tm="0">
                                          <p:val>
                                            <p:strVal val="1+#ppt_w/2"/>
                                          </p:val>
                                        </p:tav>
                                        <p:tav tm="100000">
                                          <p:val>
                                            <p:strVal val="#ppt_x"/>
                                          </p:val>
                                        </p:tav>
                                      </p:tavLst>
                                    </p:anim>
                                    <p:anim calcmode="lin" valueType="num">
                                      <p:cBhvr additive="base">
                                        <p:cTn id="19" dur="250" fill="hold"/>
                                        <p:tgtEl>
                                          <p:spTgt spid="29"/>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50"/>
                                        <p:tgtEl>
                                          <p:spTgt spid="4"/>
                                        </p:tgtEl>
                                      </p:cBhvr>
                                    </p:animEffect>
                                  </p:childTnLst>
                                </p:cTn>
                              </p:par>
                            </p:childTnLst>
                          </p:cTn>
                        </p:par>
                        <p:par>
                          <p:cTn id="24" fill="hold">
                            <p:stCondLst>
                              <p:cond delay="750"/>
                            </p:stCondLst>
                            <p:childTnLst>
                              <p:par>
                                <p:cTn id="25" presetID="2" presetClass="entr" presetSubtype="2"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250" fill="hold"/>
                                        <p:tgtEl>
                                          <p:spTgt spid="17"/>
                                        </p:tgtEl>
                                        <p:attrNameLst>
                                          <p:attrName>ppt_x</p:attrName>
                                        </p:attrNameLst>
                                      </p:cBhvr>
                                      <p:tavLst>
                                        <p:tav tm="0">
                                          <p:val>
                                            <p:strVal val="1+#ppt_w/2"/>
                                          </p:val>
                                        </p:tav>
                                        <p:tav tm="100000">
                                          <p:val>
                                            <p:strVal val="#ppt_x"/>
                                          </p:val>
                                        </p:tav>
                                      </p:tavLst>
                                    </p:anim>
                                    <p:anim calcmode="lin" valueType="num">
                                      <p:cBhvr additive="base">
                                        <p:cTn id="28" dur="250" fill="hold"/>
                                        <p:tgtEl>
                                          <p:spTgt spid="17"/>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8" grpId="0" animBg="1"/>
      <p:bldP spid="29" grpId="0" animBg="1"/>
      <p:bldP spid="25"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470129"/>
            <a:ext cx="5634619" cy="1938992"/>
          </a:xfrm>
          <a:prstGeom prst="rect">
            <a:avLst/>
          </a:prstGeom>
          <a:noFill/>
        </p:spPr>
        <p:txBody>
          <a:bodyPr wrap="none" rtlCol="0">
            <a:spAutoFit/>
          </a:bodyPr>
          <a:lstStyle/>
          <a:p>
            <a:r>
              <a:rPr lang="tr-TR" sz="6000" b="1" dirty="0"/>
              <a:t>Yeterli ve dengeli</a:t>
            </a:r>
          </a:p>
          <a:p>
            <a:r>
              <a:rPr lang="tr-TR" sz="6000" b="1" dirty="0"/>
              <a:t>beslenme nedir?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6" name="Grup 15"/>
          <p:cNvGrpSpPr/>
          <p:nvPr/>
        </p:nvGrpSpPr>
        <p:grpSpPr>
          <a:xfrm>
            <a:off x="522270" y="2409121"/>
            <a:ext cx="7462918" cy="2308324"/>
            <a:chOff x="554927" y="2447025"/>
            <a:chExt cx="7462918" cy="2308324"/>
          </a:xfrm>
        </p:grpSpPr>
        <p:sp>
          <p:nvSpPr>
            <p:cNvPr id="17" name="Dikdörtgen 16"/>
            <p:cNvSpPr/>
            <p:nvPr/>
          </p:nvSpPr>
          <p:spPr>
            <a:xfrm>
              <a:off x="746177" y="2447025"/>
              <a:ext cx="7271668" cy="2308324"/>
            </a:xfrm>
            <a:prstGeom prst="rect">
              <a:avLst/>
            </a:prstGeom>
          </p:spPr>
          <p:txBody>
            <a:bodyPr wrap="square">
              <a:spAutoFit/>
            </a:bodyPr>
            <a:lstStyle/>
            <a:p>
              <a:r>
                <a:rPr lang="tr-TR" dirty="0">
                  <a:solidFill>
                    <a:srgbClr val="575757"/>
                  </a:solidFill>
                </a:rPr>
                <a:t>Sağlıklı beslenmenin iki temel unsuru:</a:t>
              </a:r>
            </a:p>
            <a:p>
              <a:endParaRPr lang="tr-TR" dirty="0">
                <a:solidFill>
                  <a:srgbClr val="575757"/>
                </a:solidFill>
              </a:endParaRPr>
            </a:p>
            <a:p>
              <a:r>
                <a:rPr lang="tr-TR" b="1" dirty="0">
                  <a:solidFill>
                    <a:srgbClr val="575757"/>
                  </a:solidFill>
                </a:rPr>
                <a:t>- Yeterli beslenme</a:t>
              </a:r>
              <a:r>
                <a:rPr lang="tr-TR" b="1" dirty="0">
                  <a:solidFill>
                    <a:schemeClr val="bg2">
                      <a:lumMod val="50000"/>
                    </a:schemeClr>
                  </a:solidFill>
                </a:rPr>
                <a:t>: </a:t>
              </a:r>
              <a:r>
                <a:rPr lang="tr-TR" dirty="0">
                  <a:solidFill>
                    <a:schemeClr val="bg2">
                      <a:lumMod val="25000"/>
                    </a:schemeClr>
                  </a:solidFill>
                </a:rPr>
                <a:t>Vücudun ihtiyaç duyduğu miktarda</a:t>
              </a:r>
            </a:p>
            <a:p>
              <a:r>
                <a:rPr lang="tr-TR" dirty="0">
                  <a:solidFill>
                    <a:schemeClr val="bg2">
                      <a:lumMod val="25000"/>
                    </a:schemeClr>
                  </a:solidFill>
                </a:rPr>
                <a:t>gıda tüketilmesi.</a:t>
              </a:r>
            </a:p>
            <a:p>
              <a:endParaRPr lang="tr-TR" b="1" dirty="0">
                <a:solidFill>
                  <a:srgbClr val="575757"/>
                </a:solidFill>
              </a:endParaRPr>
            </a:p>
            <a:p>
              <a:r>
                <a:rPr lang="tr-TR" b="1" dirty="0">
                  <a:solidFill>
                    <a:srgbClr val="575757"/>
                  </a:solidFill>
                </a:rPr>
                <a:t>- Dengeli beslenme</a:t>
              </a:r>
              <a:r>
                <a:rPr lang="tr-TR" b="1" dirty="0">
                  <a:solidFill>
                    <a:schemeClr val="bg2">
                      <a:lumMod val="25000"/>
                    </a:schemeClr>
                  </a:solidFill>
                </a:rPr>
                <a:t>: </a:t>
              </a:r>
              <a:r>
                <a:rPr lang="tr-TR" dirty="0">
                  <a:solidFill>
                    <a:schemeClr val="bg2">
                      <a:lumMod val="25000"/>
                    </a:schemeClr>
                  </a:solidFill>
                </a:rPr>
                <a:t>Her besin grubundan yeterince</a:t>
              </a:r>
            </a:p>
            <a:p>
              <a:r>
                <a:rPr lang="tr-TR" dirty="0">
                  <a:solidFill>
                    <a:schemeClr val="bg2">
                      <a:lumMod val="25000"/>
                    </a:schemeClr>
                  </a:solidFill>
                </a:rPr>
                <a:t>tüketilmesi.</a:t>
              </a:r>
            </a:p>
            <a:p>
              <a:endParaRPr lang="tr-TR" b="1" dirty="0">
                <a:solidFill>
                  <a:srgbClr val="575757"/>
                </a:solidFill>
              </a:endParaRPr>
            </a:p>
          </p:txBody>
        </p:sp>
        <p:pic>
          <p:nvPicPr>
            <p:cNvPr id="18" name="Resim 17"/>
            <p:cNvPicPr>
              <a:picLocks noChangeAspect="1"/>
            </p:cNvPicPr>
            <p:nvPr/>
          </p:nvPicPr>
          <p:blipFill>
            <a:blip r:embed="rId3"/>
            <a:stretch>
              <a:fillRect/>
            </a:stretch>
          </p:blipFill>
          <p:spPr>
            <a:xfrm>
              <a:off x="554927" y="2549458"/>
              <a:ext cx="191250" cy="180000"/>
            </a:xfrm>
            <a:prstGeom prst="rect">
              <a:avLst/>
            </a:prstGeom>
          </p:spPr>
        </p:pic>
      </p:grpSp>
      <p:sp>
        <p:nvSpPr>
          <p:cNvPr id="19" name="Dikdörtgen 18"/>
          <p:cNvSpPr/>
          <p:nvPr/>
        </p:nvSpPr>
        <p:spPr>
          <a:xfrm>
            <a:off x="522270" y="4548877"/>
            <a:ext cx="4970359" cy="646331"/>
          </a:xfrm>
          <a:prstGeom prst="rect">
            <a:avLst/>
          </a:prstGeom>
        </p:spPr>
        <p:txBody>
          <a:bodyPr wrap="square">
            <a:spAutoFit/>
          </a:bodyPr>
          <a:lstStyle/>
          <a:p>
            <a:r>
              <a:rPr lang="tr-TR" b="1" dirty="0">
                <a:solidFill>
                  <a:srgbClr val="E61F4F"/>
                </a:solidFill>
              </a:rPr>
              <a:t>Sağlıklı beslenmek sağlıklı yaşamanın</a:t>
            </a:r>
          </a:p>
          <a:p>
            <a:r>
              <a:rPr lang="tr-TR" b="1" dirty="0">
                <a:solidFill>
                  <a:srgbClr val="E61F4F"/>
                </a:solidFill>
              </a:rPr>
              <a:t>olmazsa olmazıdır.</a:t>
            </a:r>
          </a:p>
        </p:txBody>
      </p:sp>
      <p:pic>
        <p:nvPicPr>
          <p:cNvPr id="2" name="Resim 1"/>
          <p:cNvPicPr>
            <a:picLocks noChangeAspect="1"/>
          </p:cNvPicPr>
          <p:nvPr/>
        </p:nvPicPr>
        <p:blipFill>
          <a:blip r:embed="rId4"/>
          <a:stretch>
            <a:fillRect/>
          </a:stretch>
        </p:blipFill>
        <p:spPr>
          <a:xfrm>
            <a:off x="7089465" y="1488375"/>
            <a:ext cx="3870000" cy="3881250"/>
          </a:xfrm>
          <a:prstGeom prst="rect">
            <a:avLst/>
          </a:prstGeom>
        </p:spPr>
      </p:pic>
      <p:sp>
        <p:nvSpPr>
          <p:cNvPr id="20" name="Rectangle 13">
            <a:extLst>
              <a:ext uri="{FF2B5EF4-FFF2-40B4-BE49-F238E27FC236}">
                <a16:creationId xmlns:a16="http://schemas.microsoft.com/office/drawing/2014/main" id="{9C4B4BAD-26E2-B543-BC0F-B46DD3CD37ED}"/>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1" name="Metin kutusu 20">
            <a:extLst>
              <a:ext uri="{FF2B5EF4-FFF2-40B4-BE49-F238E27FC236}">
                <a16:creationId xmlns:a16="http://schemas.microsoft.com/office/drawing/2014/main" id="{5C261AA5-C923-1B47-9738-FDB7B794E72D}"/>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4649FABC-0BDC-2E48-8A6C-F24331FB0EE4}" type="slidenum">
              <a:rPr lang="tr-TR" sz="2400" b="1" smtClean="0">
                <a:solidFill>
                  <a:srgbClr val="DADADA"/>
                </a:solidFill>
              </a:rPr>
              <a:t>5</a:t>
            </a:fld>
            <a:endParaRPr lang="tr-TR" sz="2400" b="1" dirty="0">
              <a:solidFill>
                <a:srgbClr val="DADADA"/>
              </a:solidFill>
            </a:endParaRPr>
          </a:p>
        </p:txBody>
      </p:sp>
    </p:spTree>
    <p:extLst>
      <p:ext uri="{BB962C8B-B14F-4D97-AF65-F5344CB8AC3E}">
        <p14:creationId xmlns:p14="http://schemas.microsoft.com/office/powerpoint/2010/main" val="63115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250" fill="hold"/>
                                        <p:tgtEl>
                                          <p:spTgt spid="9"/>
                                        </p:tgtEl>
                                        <p:attrNameLst>
                                          <p:attrName>ppt_x</p:attrName>
                                        </p:attrNameLst>
                                      </p:cBhvr>
                                      <p:tavLst>
                                        <p:tav tm="0">
                                          <p:val>
                                            <p:strVal val="0-#ppt_w/2"/>
                                          </p:val>
                                        </p:tav>
                                        <p:tav tm="100000">
                                          <p:val>
                                            <p:strVal val="#ppt_x"/>
                                          </p:val>
                                        </p:tav>
                                      </p:tavLst>
                                    </p:anim>
                                    <p:anim calcmode="lin" valueType="num">
                                      <p:cBhvr additive="base">
                                        <p:cTn id="16" dur="25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50"/>
                                        <p:tgtEl>
                                          <p:spTgt spid="14"/>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250"/>
                                        <p:tgtEl>
                                          <p:spTgt spid="16"/>
                                        </p:tgtEl>
                                      </p:cBhvr>
                                    </p:animEffect>
                                  </p:childTnLst>
                                </p:cTn>
                              </p:par>
                            </p:childTnLst>
                          </p:cTn>
                        </p:par>
                        <p:par>
                          <p:cTn id="25" fill="hold">
                            <p:stCondLst>
                              <p:cond delay="1250"/>
                            </p:stCondLst>
                            <p:childTnLst>
                              <p:par>
                                <p:cTn id="26" presetID="10"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250"/>
                                        <p:tgtEl>
                                          <p:spTgt spid="19"/>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49" y="475525"/>
            <a:ext cx="7710223" cy="1015663"/>
          </a:xfrm>
          <a:prstGeom prst="rect">
            <a:avLst/>
          </a:prstGeom>
          <a:noFill/>
        </p:spPr>
        <p:txBody>
          <a:bodyPr wrap="square" rtlCol="0">
            <a:spAutoFit/>
          </a:bodyPr>
          <a:lstStyle/>
          <a:p>
            <a:r>
              <a:rPr lang="tr-TR" sz="6000" b="1" dirty="0"/>
              <a:t>Sağlıklı beslenmek için</a:t>
            </a:r>
          </a:p>
        </p:txBody>
      </p:sp>
      <p:grpSp>
        <p:nvGrpSpPr>
          <p:cNvPr id="32" name="Grup 31"/>
          <p:cNvGrpSpPr/>
          <p:nvPr/>
        </p:nvGrpSpPr>
        <p:grpSpPr>
          <a:xfrm>
            <a:off x="460907" y="2108330"/>
            <a:ext cx="7462918" cy="369332"/>
            <a:chOff x="554927" y="2447025"/>
            <a:chExt cx="7462918" cy="369332"/>
          </a:xfrm>
        </p:grpSpPr>
        <p:sp>
          <p:nvSpPr>
            <p:cNvPr id="33" name="Dikdörtgen 32"/>
            <p:cNvSpPr/>
            <p:nvPr/>
          </p:nvSpPr>
          <p:spPr>
            <a:xfrm>
              <a:off x="746177" y="2447025"/>
              <a:ext cx="7271668" cy="369332"/>
            </a:xfrm>
            <a:prstGeom prst="rect">
              <a:avLst/>
            </a:prstGeom>
          </p:spPr>
          <p:txBody>
            <a:bodyPr wrap="square">
              <a:spAutoFit/>
            </a:bodyPr>
            <a:lstStyle/>
            <a:p>
              <a:r>
                <a:rPr lang="tr-TR" dirty="0">
                  <a:solidFill>
                    <a:srgbClr val="575757"/>
                  </a:solidFill>
                </a:rPr>
                <a:t>Katkı maddesi içeren yapay gıdalardan uzak durun.</a:t>
              </a:r>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8386019" y="772245"/>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1092717"/>
            <a:ext cx="2470075" cy="2471302"/>
          </a:xfrm>
          <a:prstGeom prst="ellipse">
            <a:avLst/>
          </a:prstGeom>
          <a:blipFill dpi="0" rotWithShape="0">
            <a:blip r:embed="rId4"/>
            <a:srcRect/>
            <a:stretch>
              <a:fillRect l="-17000" r="-14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17" name="Grup 16"/>
          <p:cNvGrpSpPr/>
          <p:nvPr/>
        </p:nvGrpSpPr>
        <p:grpSpPr>
          <a:xfrm>
            <a:off x="460907" y="2553253"/>
            <a:ext cx="7462918" cy="369332"/>
            <a:chOff x="554927" y="2447025"/>
            <a:chExt cx="7462918" cy="369332"/>
          </a:xfrm>
        </p:grpSpPr>
        <p:sp>
          <p:nvSpPr>
            <p:cNvPr id="18" name="Dikdörtgen 17"/>
            <p:cNvSpPr/>
            <p:nvPr/>
          </p:nvSpPr>
          <p:spPr>
            <a:xfrm>
              <a:off x="746177" y="2447025"/>
              <a:ext cx="7271668" cy="369332"/>
            </a:xfrm>
            <a:prstGeom prst="rect">
              <a:avLst/>
            </a:prstGeom>
          </p:spPr>
          <p:txBody>
            <a:bodyPr wrap="square">
              <a:spAutoFit/>
            </a:bodyPr>
            <a:lstStyle/>
            <a:p>
              <a:r>
                <a:rPr lang="tr-TR" dirty="0">
                  <a:solidFill>
                    <a:schemeClr val="tx1">
                      <a:lumMod val="65000"/>
                      <a:lumOff val="35000"/>
                    </a:schemeClr>
                  </a:solidFill>
                </a:rPr>
                <a:t>Aşırı kilolu </a:t>
              </a:r>
              <a:r>
                <a:rPr lang="tr-TR" dirty="0">
                  <a:solidFill>
                    <a:srgbClr val="575757"/>
                  </a:solidFill>
                </a:rPr>
                <a:t>ya da aşırı zayıf değil, ideal vücut ağırlığında olun.</a:t>
              </a:r>
            </a:p>
          </p:txBody>
        </p:sp>
        <p:pic>
          <p:nvPicPr>
            <p:cNvPr id="19" name="Resim 18"/>
            <p:cNvPicPr>
              <a:picLocks noChangeAspect="1"/>
            </p:cNvPicPr>
            <p:nvPr/>
          </p:nvPicPr>
          <p:blipFill>
            <a:blip r:embed="rId3"/>
            <a:stretch>
              <a:fillRect/>
            </a:stretch>
          </p:blipFill>
          <p:spPr>
            <a:xfrm>
              <a:off x="554927" y="2549458"/>
              <a:ext cx="191250" cy="180000"/>
            </a:xfrm>
            <a:prstGeom prst="rect">
              <a:avLst/>
            </a:prstGeom>
          </p:spPr>
        </p:pic>
      </p:grpSp>
      <p:grpSp>
        <p:nvGrpSpPr>
          <p:cNvPr id="20" name="Grup 19"/>
          <p:cNvGrpSpPr/>
          <p:nvPr/>
        </p:nvGrpSpPr>
        <p:grpSpPr>
          <a:xfrm>
            <a:off x="460907" y="3050494"/>
            <a:ext cx="7462918" cy="369332"/>
            <a:chOff x="554927" y="2479691"/>
            <a:chExt cx="7462918" cy="369332"/>
          </a:xfrm>
        </p:grpSpPr>
        <p:sp>
          <p:nvSpPr>
            <p:cNvPr id="21" name="Dikdörtgen 20"/>
            <p:cNvSpPr/>
            <p:nvPr/>
          </p:nvSpPr>
          <p:spPr>
            <a:xfrm>
              <a:off x="746177" y="2479691"/>
              <a:ext cx="7271668" cy="369332"/>
            </a:xfrm>
            <a:prstGeom prst="rect">
              <a:avLst/>
            </a:prstGeom>
          </p:spPr>
          <p:txBody>
            <a:bodyPr wrap="square">
              <a:spAutoFit/>
            </a:bodyPr>
            <a:lstStyle/>
            <a:p>
              <a:r>
                <a:rPr lang="tr-TR" dirty="0">
                  <a:solidFill>
                    <a:srgbClr val="575757"/>
                  </a:solidFill>
                </a:rPr>
                <a:t>Abur cuburla veya sürekli aynı yiyecek içeceklerle beslenmeyin.</a:t>
              </a:r>
            </a:p>
          </p:txBody>
        </p:sp>
        <p:pic>
          <p:nvPicPr>
            <p:cNvPr id="22" name="Resim 21"/>
            <p:cNvPicPr>
              <a:picLocks noChangeAspect="1"/>
            </p:cNvPicPr>
            <p:nvPr/>
          </p:nvPicPr>
          <p:blipFill>
            <a:blip r:embed="rId3"/>
            <a:stretch>
              <a:fillRect/>
            </a:stretch>
          </p:blipFill>
          <p:spPr>
            <a:xfrm>
              <a:off x="554927" y="2549458"/>
              <a:ext cx="191250" cy="180000"/>
            </a:xfrm>
            <a:prstGeom prst="rect">
              <a:avLst/>
            </a:prstGeom>
          </p:spPr>
        </p:pic>
      </p:grpSp>
      <p:grpSp>
        <p:nvGrpSpPr>
          <p:cNvPr id="23" name="Grup 22"/>
          <p:cNvGrpSpPr/>
          <p:nvPr/>
        </p:nvGrpSpPr>
        <p:grpSpPr>
          <a:xfrm>
            <a:off x="460907" y="3474041"/>
            <a:ext cx="7462918" cy="369332"/>
            <a:chOff x="554927" y="2447025"/>
            <a:chExt cx="7462918" cy="369332"/>
          </a:xfrm>
        </p:grpSpPr>
        <p:sp>
          <p:nvSpPr>
            <p:cNvPr id="24" name="Dikdörtgen 23"/>
            <p:cNvSpPr/>
            <p:nvPr/>
          </p:nvSpPr>
          <p:spPr>
            <a:xfrm>
              <a:off x="746177" y="2447025"/>
              <a:ext cx="7271668" cy="369332"/>
            </a:xfrm>
            <a:prstGeom prst="rect">
              <a:avLst/>
            </a:prstGeom>
          </p:spPr>
          <p:txBody>
            <a:bodyPr wrap="square">
              <a:spAutoFit/>
            </a:bodyPr>
            <a:lstStyle/>
            <a:p>
              <a:r>
                <a:rPr lang="tr-TR" dirty="0">
                  <a:solidFill>
                    <a:srgbClr val="575757"/>
                  </a:solidFill>
                </a:rPr>
                <a:t>Ambalajlı ürünleri gözü kapalı değil, etiketlerini okuyup inceleyerek alın.</a:t>
              </a:r>
            </a:p>
          </p:txBody>
        </p:sp>
        <p:pic>
          <p:nvPicPr>
            <p:cNvPr id="25" name="Resim 24"/>
            <p:cNvPicPr>
              <a:picLocks noChangeAspect="1"/>
            </p:cNvPicPr>
            <p:nvPr/>
          </p:nvPicPr>
          <p:blipFill>
            <a:blip r:embed="rId3"/>
            <a:stretch>
              <a:fillRect/>
            </a:stretch>
          </p:blipFill>
          <p:spPr>
            <a:xfrm>
              <a:off x="554927" y="2549458"/>
              <a:ext cx="191250" cy="180000"/>
            </a:xfrm>
            <a:prstGeom prst="rect">
              <a:avLst/>
            </a:prstGeom>
          </p:spPr>
        </p:pic>
      </p:grpSp>
      <p:grpSp>
        <p:nvGrpSpPr>
          <p:cNvPr id="27" name="Grup 26"/>
          <p:cNvGrpSpPr/>
          <p:nvPr/>
        </p:nvGrpSpPr>
        <p:grpSpPr>
          <a:xfrm>
            <a:off x="460907" y="3915921"/>
            <a:ext cx="7462918" cy="369332"/>
            <a:chOff x="554927" y="2447025"/>
            <a:chExt cx="7462918" cy="369332"/>
          </a:xfrm>
        </p:grpSpPr>
        <p:sp>
          <p:nvSpPr>
            <p:cNvPr id="29" name="Dikdörtgen 28"/>
            <p:cNvSpPr/>
            <p:nvPr/>
          </p:nvSpPr>
          <p:spPr>
            <a:xfrm>
              <a:off x="746177" y="2447025"/>
              <a:ext cx="7271668" cy="369332"/>
            </a:xfrm>
            <a:prstGeom prst="rect">
              <a:avLst/>
            </a:prstGeom>
          </p:spPr>
          <p:txBody>
            <a:bodyPr wrap="square">
              <a:spAutoFit/>
            </a:bodyPr>
            <a:lstStyle/>
            <a:p>
              <a:r>
                <a:rPr lang="tr-TR" dirty="0">
                  <a:solidFill>
                    <a:srgbClr val="575757"/>
                  </a:solidFill>
                </a:rPr>
                <a:t>Enerji ve besin içeren yiyeceklerin her çeşidinden yeterli miktarlarda yiyin.</a:t>
              </a:r>
            </a:p>
          </p:txBody>
        </p:sp>
        <p:pic>
          <p:nvPicPr>
            <p:cNvPr id="30" name="Resim 29"/>
            <p:cNvPicPr>
              <a:picLocks noChangeAspect="1"/>
            </p:cNvPicPr>
            <p:nvPr/>
          </p:nvPicPr>
          <p:blipFill>
            <a:blip r:embed="rId3"/>
            <a:stretch>
              <a:fillRect/>
            </a:stretch>
          </p:blipFill>
          <p:spPr>
            <a:xfrm>
              <a:off x="554927" y="2549458"/>
              <a:ext cx="191250" cy="180000"/>
            </a:xfrm>
            <a:prstGeom prst="rect">
              <a:avLst/>
            </a:prstGeom>
          </p:spPr>
        </p:pic>
      </p:grpSp>
      <p:grpSp>
        <p:nvGrpSpPr>
          <p:cNvPr id="37" name="Grup 36"/>
          <p:cNvGrpSpPr/>
          <p:nvPr/>
        </p:nvGrpSpPr>
        <p:grpSpPr>
          <a:xfrm>
            <a:off x="460907" y="4344993"/>
            <a:ext cx="8372700" cy="369332"/>
            <a:chOff x="554927" y="2447025"/>
            <a:chExt cx="8372700" cy="369332"/>
          </a:xfrm>
        </p:grpSpPr>
        <p:sp>
          <p:nvSpPr>
            <p:cNvPr id="38" name="Dikdörtgen 37"/>
            <p:cNvSpPr/>
            <p:nvPr/>
          </p:nvSpPr>
          <p:spPr>
            <a:xfrm>
              <a:off x="746177" y="2447025"/>
              <a:ext cx="8181450" cy="369332"/>
            </a:xfrm>
            <a:prstGeom prst="rect">
              <a:avLst/>
            </a:prstGeom>
          </p:spPr>
          <p:txBody>
            <a:bodyPr wrap="square">
              <a:spAutoFit/>
            </a:bodyPr>
            <a:lstStyle/>
            <a:p>
              <a:r>
                <a:rPr lang="tr-TR" dirty="0">
                  <a:solidFill>
                    <a:srgbClr val="575757"/>
                  </a:solidFill>
                </a:rPr>
                <a:t>Bir öğünde tıka basa değil, seçerek oluşturduğunuz en az iki öğünle beslenin.</a:t>
              </a:r>
            </a:p>
          </p:txBody>
        </p:sp>
        <p:pic>
          <p:nvPicPr>
            <p:cNvPr id="39" name="Resim 38"/>
            <p:cNvPicPr>
              <a:picLocks noChangeAspect="1"/>
            </p:cNvPicPr>
            <p:nvPr/>
          </p:nvPicPr>
          <p:blipFill>
            <a:blip r:embed="rId3"/>
            <a:stretch>
              <a:fillRect/>
            </a:stretch>
          </p:blipFill>
          <p:spPr>
            <a:xfrm>
              <a:off x="554927" y="2549458"/>
              <a:ext cx="191250" cy="180000"/>
            </a:xfrm>
            <a:prstGeom prst="rect">
              <a:avLst/>
            </a:prstGeom>
          </p:spPr>
        </p:pic>
      </p:grpSp>
      <p:grpSp>
        <p:nvGrpSpPr>
          <p:cNvPr id="43" name="Grup 42"/>
          <p:cNvGrpSpPr/>
          <p:nvPr/>
        </p:nvGrpSpPr>
        <p:grpSpPr>
          <a:xfrm>
            <a:off x="460907" y="4785411"/>
            <a:ext cx="9018652" cy="369332"/>
            <a:chOff x="554927" y="2447025"/>
            <a:chExt cx="9018652" cy="369332"/>
          </a:xfrm>
        </p:grpSpPr>
        <p:sp>
          <p:nvSpPr>
            <p:cNvPr id="44" name="Dikdörtgen 43"/>
            <p:cNvSpPr/>
            <p:nvPr/>
          </p:nvSpPr>
          <p:spPr>
            <a:xfrm>
              <a:off x="746176" y="2447025"/>
              <a:ext cx="8827403" cy="369332"/>
            </a:xfrm>
            <a:prstGeom prst="rect">
              <a:avLst/>
            </a:prstGeom>
          </p:spPr>
          <p:txBody>
            <a:bodyPr wrap="square">
              <a:spAutoFit/>
            </a:bodyPr>
            <a:lstStyle/>
            <a:p>
              <a:r>
                <a:rPr lang="tr-TR" dirty="0">
                  <a:solidFill>
                    <a:srgbClr val="575757"/>
                  </a:solidFill>
                </a:rPr>
                <a:t>Herhangi bir kronik hastalığınız yoksa günde en az 2 litre su tüketmeye özen gösterin.</a:t>
              </a:r>
            </a:p>
          </p:txBody>
        </p:sp>
        <p:pic>
          <p:nvPicPr>
            <p:cNvPr id="45" name="Resim 44"/>
            <p:cNvPicPr>
              <a:picLocks noChangeAspect="1"/>
            </p:cNvPicPr>
            <p:nvPr/>
          </p:nvPicPr>
          <p:blipFill>
            <a:blip r:embed="rId3"/>
            <a:stretch>
              <a:fillRect/>
            </a:stretch>
          </p:blipFill>
          <p:spPr>
            <a:xfrm>
              <a:off x="554927" y="2549458"/>
              <a:ext cx="191250" cy="180000"/>
            </a:xfrm>
            <a:prstGeom prst="rect">
              <a:avLst/>
            </a:prstGeom>
          </p:spPr>
        </p:pic>
      </p:grpSp>
      <p:sp>
        <p:nvSpPr>
          <p:cNvPr id="35" name="Rectangle 13">
            <a:extLst>
              <a:ext uri="{FF2B5EF4-FFF2-40B4-BE49-F238E27FC236}">
                <a16:creationId xmlns:a16="http://schemas.microsoft.com/office/drawing/2014/main" id="{0D570E0E-268E-9B4C-93EB-C03C389B3F04}"/>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36" name="Metin kutusu 35">
            <a:extLst>
              <a:ext uri="{FF2B5EF4-FFF2-40B4-BE49-F238E27FC236}">
                <a16:creationId xmlns:a16="http://schemas.microsoft.com/office/drawing/2014/main" id="{51B947AE-F5A0-3A4F-9B15-090F7ACCA63B}"/>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4649FABC-0BDC-2E48-8A6C-F24331FB0EE4}" type="slidenum">
              <a:rPr lang="tr-TR" sz="2400" b="1" smtClean="0">
                <a:solidFill>
                  <a:srgbClr val="DADADA"/>
                </a:solidFill>
              </a:rPr>
              <a:t>6</a:t>
            </a:fld>
            <a:endParaRPr lang="tr-TR" sz="2400" b="1" dirty="0">
              <a:solidFill>
                <a:srgbClr val="DADADA"/>
              </a:solidFill>
            </a:endParaRPr>
          </a:p>
        </p:txBody>
      </p:sp>
    </p:spTree>
    <p:extLst>
      <p:ext uri="{BB962C8B-B14F-4D97-AF65-F5344CB8AC3E}">
        <p14:creationId xmlns:p14="http://schemas.microsoft.com/office/powerpoint/2010/main" val="185652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250"/>
                                        <p:tgtEl>
                                          <p:spTgt spid="55"/>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250"/>
                                        <p:tgtEl>
                                          <p:spTgt spid="5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250"/>
                                        <p:tgtEl>
                                          <p:spTgt spid="32"/>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50"/>
                                        <p:tgtEl>
                                          <p:spTgt spid="17"/>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50"/>
                                        <p:tgtEl>
                                          <p:spTgt spid="20"/>
                                        </p:tgtEl>
                                      </p:cBhvr>
                                    </p:animEffect>
                                  </p:childTnLst>
                                </p:cTn>
                              </p:par>
                            </p:childTnLst>
                          </p:cTn>
                        </p:par>
                        <p:par>
                          <p:cTn id="33" fill="hold">
                            <p:stCondLst>
                              <p:cond delay="1750"/>
                            </p:stCondLst>
                            <p:childTnLst>
                              <p:par>
                                <p:cTn id="34" presetID="10" presetClass="entr" presetSubtype="0"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250"/>
                                        <p:tgtEl>
                                          <p:spTgt spid="23"/>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250"/>
                                        <p:tgtEl>
                                          <p:spTgt spid="27"/>
                                        </p:tgtEl>
                                      </p:cBhvr>
                                    </p:animEffect>
                                  </p:childTnLst>
                                </p:cTn>
                              </p:par>
                            </p:childTnLst>
                          </p:cTn>
                        </p:par>
                        <p:par>
                          <p:cTn id="41" fill="hold">
                            <p:stCondLst>
                              <p:cond delay="2250"/>
                            </p:stCondLst>
                            <p:childTnLst>
                              <p:par>
                                <p:cTn id="42" presetID="10" presetClass="entr" presetSubtype="0" fill="hold" nodeType="after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250"/>
                                        <p:tgtEl>
                                          <p:spTgt spid="37"/>
                                        </p:tgtEl>
                                      </p:cBhvr>
                                    </p:animEffect>
                                  </p:childTnLst>
                                </p:cTn>
                              </p:par>
                            </p:childTnLst>
                          </p:cTn>
                        </p:par>
                        <p:par>
                          <p:cTn id="45" fill="hold">
                            <p:stCondLst>
                              <p:cond delay="2500"/>
                            </p:stCondLst>
                            <p:childTnLst>
                              <p:par>
                                <p:cTn id="46" presetID="10" presetClass="entr" presetSubtype="0" fill="hold" nodeType="after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2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55" grpId="0" animBg="1"/>
      <p:bldP spid="5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 name="Grup 125">
            <a:extLst>
              <a:ext uri="{FF2B5EF4-FFF2-40B4-BE49-F238E27FC236}">
                <a16:creationId xmlns:a16="http://schemas.microsoft.com/office/drawing/2014/main" id="{CB24021D-D4F1-7E40-995F-6ACDB366D3E8}"/>
              </a:ext>
            </a:extLst>
          </p:cNvPr>
          <p:cNvGrpSpPr/>
          <p:nvPr/>
        </p:nvGrpSpPr>
        <p:grpSpPr>
          <a:xfrm>
            <a:off x="5415382" y="3799754"/>
            <a:ext cx="1951038" cy="1808163"/>
            <a:chOff x="3365500" y="2435225"/>
            <a:chExt cx="1951038" cy="1808163"/>
          </a:xfrm>
        </p:grpSpPr>
        <p:sp>
          <p:nvSpPr>
            <p:cNvPr id="127" name="Freeform 10">
              <a:extLst>
                <a:ext uri="{FF2B5EF4-FFF2-40B4-BE49-F238E27FC236}">
                  <a16:creationId xmlns:a16="http://schemas.microsoft.com/office/drawing/2014/main" id="{7D5DB90E-F0A4-9146-BDFE-0075CEF6DA3F}"/>
                </a:ext>
              </a:extLst>
            </p:cNvPr>
            <p:cNvSpPr>
              <a:spLocks/>
            </p:cNvSpPr>
            <p:nvPr/>
          </p:nvSpPr>
          <p:spPr bwMode="auto">
            <a:xfrm>
              <a:off x="3365500" y="2457450"/>
              <a:ext cx="1938338" cy="1785938"/>
            </a:xfrm>
            <a:custGeom>
              <a:avLst/>
              <a:gdLst>
                <a:gd name="T0" fmla="*/ 128 w 631"/>
                <a:gd name="T1" fmla="*/ 545 h 581"/>
                <a:gd name="T2" fmla="*/ 351 w 631"/>
                <a:gd name="T3" fmla="*/ 452 h 581"/>
                <a:gd name="T4" fmla="*/ 358 w 631"/>
                <a:gd name="T5" fmla="*/ 440 h 581"/>
                <a:gd name="T6" fmla="*/ 372 w 631"/>
                <a:gd name="T7" fmla="*/ 446 h 581"/>
                <a:gd name="T8" fmla="*/ 595 w 631"/>
                <a:gd name="T9" fmla="*/ 353 h 581"/>
                <a:gd name="T10" fmla="*/ 502 w 631"/>
                <a:gd name="T11" fmla="*/ 130 h 581"/>
                <a:gd name="T12" fmla="*/ 488 w 631"/>
                <a:gd name="T13" fmla="*/ 124 h 581"/>
                <a:gd name="T14" fmla="*/ 175 w 631"/>
                <a:gd name="T15" fmla="*/ 0 h 581"/>
                <a:gd name="T16" fmla="*/ 42 w 631"/>
                <a:gd name="T17" fmla="*/ 308 h 581"/>
                <a:gd name="T18" fmla="*/ 36 w 631"/>
                <a:gd name="T19" fmla="*/ 322 h 581"/>
                <a:gd name="T20" fmla="*/ 128 w 631"/>
                <a:gd name="T21" fmla="*/ 54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1">
                  <a:moveTo>
                    <a:pt x="128" y="545"/>
                  </a:moveTo>
                  <a:cubicBezTo>
                    <a:pt x="216" y="581"/>
                    <a:pt x="315" y="539"/>
                    <a:pt x="351" y="452"/>
                  </a:cubicBezTo>
                  <a:cubicBezTo>
                    <a:pt x="358" y="440"/>
                    <a:pt x="358" y="440"/>
                    <a:pt x="358" y="440"/>
                  </a:cubicBezTo>
                  <a:cubicBezTo>
                    <a:pt x="372" y="446"/>
                    <a:pt x="372" y="446"/>
                    <a:pt x="372" y="446"/>
                  </a:cubicBezTo>
                  <a:cubicBezTo>
                    <a:pt x="459" y="482"/>
                    <a:pt x="559" y="441"/>
                    <a:pt x="595" y="353"/>
                  </a:cubicBezTo>
                  <a:cubicBezTo>
                    <a:pt x="631" y="266"/>
                    <a:pt x="590" y="166"/>
                    <a:pt x="502" y="130"/>
                  </a:cubicBezTo>
                  <a:cubicBezTo>
                    <a:pt x="488" y="124"/>
                    <a:pt x="488" y="124"/>
                    <a:pt x="488" y="124"/>
                  </a:cubicBezTo>
                  <a:cubicBezTo>
                    <a:pt x="488" y="124"/>
                    <a:pt x="274" y="57"/>
                    <a:pt x="175" y="0"/>
                  </a:cubicBezTo>
                  <a:cubicBezTo>
                    <a:pt x="145" y="108"/>
                    <a:pt x="42" y="308"/>
                    <a:pt x="42" y="308"/>
                  </a:cubicBezTo>
                  <a:cubicBezTo>
                    <a:pt x="36" y="322"/>
                    <a:pt x="36" y="322"/>
                    <a:pt x="36" y="322"/>
                  </a:cubicBezTo>
                  <a:cubicBezTo>
                    <a:pt x="0" y="409"/>
                    <a:pt x="41" y="509"/>
                    <a:pt x="128" y="545"/>
                  </a:cubicBez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11">
              <a:extLst>
                <a:ext uri="{FF2B5EF4-FFF2-40B4-BE49-F238E27FC236}">
                  <a16:creationId xmlns:a16="http://schemas.microsoft.com/office/drawing/2014/main" id="{538A52EC-B9DE-DA46-A293-3FDDDAB29AEC}"/>
                </a:ext>
              </a:extLst>
            </p:cNvPr>
            <p:cNvSpPr>
              <a:spLocks/>
            </p:cNvSpPr>
            <p:nvPr/>
          </p:nvSpPr>
          <p:spPr bwMode="auto">
            <a:xfrm>
              <a:off x="3376613" y="2435225"/>
              <a:ext cx="1939925" cy="1785938"/>
            </a:xfrm>
            <a:custGeom>
              <a:avLst/>
              <a:gdLst>
                <a:gd name="T0" fmla="*/ 128 w 631"/>
                <a:gd name="T1" fmla="*/ 545 h 581"/>
                <a:gd name="T2" fmla="*/ 351 w 631"/>
                <a:gd name="T3" fmla="*/ 452 h 581"/>
                <a:gd name="T4" fmla="*/ 358 w 631"/>
                <a:gd name="T5" fmla="*/ 440 h 581"/>
                <a:gd name="T6" fmla="*/ 372 w 631"/>
                <a:gd name="T7" fmla="*/ 446 h 581"/>
                <a:gd name="T8" fmla="*/ 595 w 631"/>
                <a:gd name="T9" fmla="*/ 353 h 581"/>
                <a:gd name="T10" fmla="*/ 502 w 631"/>
                <a:gd name="T11" fmla="*/ 131 h 581"/>
                <a:gd name="T12" fmla="*/ 488 w 631"/>
                <a:gd name="T13" fmla="*/ 125 h 581"/>
                <a:gd name="T14" fmla="*/ 175 w 631"/>
                <a:gd name="T15" fmla="*/ 0 h 581"/>
                <a:gd name="T16" fmla="*/ 42 w 631"/>
                <a:gd name="T17" fmla="*/ 308 h 581"/>
                <a:gd name="T18" fmla="*/ 36 w 631"/>
                <a:gd name="T19" fmla="*/ 322 h 581"/>
                <a:gd name="T20" fmla="*/ 128 w 631"/>
                <a:gd name="T21" fmla="*/ 54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1">
                  <a:moveTo>
                    <a:pt x="128" y="545"/>
                  </a:moveTo>
                  <a:cubicBezTo>
                    <a:pt x="216" y="581"/>
                    <a:pt x="315" y="540"/>
                    <a:pt x="351" y="452"/>
                  </a:cubicBezTo>
                  <a:cubicBezTo>
                    <a:pt x="358" y="440"/>
                    <a:pt x="358" y="440"/>
                    <a:pt x="358" y="440"/>
                  </a:cubicBezTo>
                  <a:cubicBezTo>
                    <a:pt x="372" y="446"/>
                    <a:pt x="372" y="446"/>
                    <a:pt x="372" y="446"/>
                  </a:cubicBezTo>
                  <a:cubicBezTo>
                    <a:pt x="459" y="482"/>
                    <a:pt x="559" y="441"/>
                    <a:pt x="595" y="353"/>
                  </a:cubicBezTo>
                  <a:cubicBezTo>
                    <a:pt x="631" y="266"/>
                    <a:pt x="590" y="167"/>
                    <a:pt x="502" y="131"/>
                  </a:cubicBezTo>
                  <a:cubicBezTo>
                    <a:pt x="488" y="125"/>
                    <a:pt x="488" y="125"/>
                    <a:pt x="488" y="125"/>
                  </a:cubicBezTo>
                  <a:cubicBezTo>
                    <a:pt x="488" y="125"/>
                    <a:pt x="274" y="58"/>
                    <a:pt x="175" y="0"/>
                  </a:cubicBezTo>
                  <a:cubicBezTo>
                    <a:pt x="145" y="109"/>
                    <a:pt x="42" y="308"/>
                    <a:pt x="42" y="308"/>
                  </a:cubicBezTo>
                  <a:cubicBezTo>
                    <a:pt x="36" y="322"/>
                    <a:pt x="36" y="322"/>
                    <a:pt x="36" y="322"/>
                  </a:cubicBezTo>
                  <a:cubicBezTo>
                    <a:pt x="0" y="410"/>
                    <a:pt x="41" y="509"/>
                    <a:pt x="128" y="545"/>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068841" cy="1569660"/>
          </a:xfrm>
          <a:prstGeom prst="rect">
            <a:avLst/>
          </a:prstGeom>
          <a:noFill/>
        </p:spPr>
        <p:txBody>
          <a:bodyPr wrap="none" rtlCol="0">
            <a:spAutoFit/>
          </a:bodyPr>
          <a:lstStyle/>
          <a:p>
            <a:r>
              <a:rPr lang="tr-TR" sz="4800" b="1" dirty="0"/>
              <a:t>Sağlıklı beslenmek için</a:t>
            </a:r>
          </a:p>
          <a:p>
            <a:r>
              <a:rPr lang="tr-TR" sz="4800" b="1" dirty="0"/>
              <a:t>4 yapraklı yoncayı tanı!</a:t>
            </a:r>
          </a:p>
        </p:txBody>
      </p:sp>
      <p:grpSp>
        <p:nvGrpSpPr>
          <p:cNvPr id="62" name="Grup 61"/>
          <p:cNvGrpSpPr/>
          <p:nvPr/>
        </p:nvGrpSpPr>
        <p:grpSpPr>
          <a:xfrm>
            <a:off x="4781970" y="4256954"/>
            <a:ext cx="596900" cy="635001"/>
            <a:chOff x="2732088" y="2473325"/>
            <a:chExt cx="596900" cy="635001"/>
          </a:xfrm>
        </p:grpSpPr>
        <p:sp>
          <p:nvSpPr>
            <p:cNvPr id="63" name="Freeform 22"/>
            <p:cNvSpPr>
              <a:spLocks noEditPoints="1"/>
            </p:cNvSpPr>
            <p:nvPr/>
          </p:nvSpPr>
          <p:spPr bwMode="auto">
            <a:xfrm>
              <a:off x="2732088" y="2516188"/>
              <a:ext cx="596900" cy="592138"/>
            </a:xfrm>
            <a:custGeom>
              <a:avLst/>
              <a:gdLst>
                <a:gd name="T0" fmla="*/ 172 w 194"/>
                <a:gd name="T1" fmla="*/ 22 h 193"/>
                <a:gd name="T2" fmla="*/ 144 w 194"/>
                <a:gd name="T3" fmla="*/ 0 h 193"/>
                <a:gd name="T4" fmla="*/ 116 w 194"/>
                <a:gd name="T5" fmla="*/ 28 h 193"/>
                <a:gd name="T6" fmla="*/ 118 w 194"/>
                <a:gd name="T7" fmla="*/ 39 h 193"/>
                <a:gd name="T8" fmla="*/ 100 w 194"/>
                <a:gd name="T9" fmla="*/ 56 h 193"/>
                <a:gd name="T10" fmla="*/ 96 w 194"/>
                <a:gd name="T11" fmla="*/ 56 h 193"/>
                <a:gd name="T12" fmla="*/ 18 w 194"/>
                <a:gd name="T13" fmla="*/ 94 h 193"/>
                <a:gd name="T14" fmla="*/ 0 w 194"/>
                <a:gd name="T15" fmla="*/ 135 h 193"/>
                <a:gd name="T16" fmla="*/ 58 w 194"/>
                <a:gd name="T17" fmla="*/ 193 h 193"/>
                <a:gd name="T18" fmla="*/ 100 w 194"/>
                <a:gd name="T19" fmla="*/ 176 h 193"/>
                <a:gd name="T20" fmla="*/ 138 w 194"/>
                <a:gd name="T21" fmla="*/ 98 h 193"/>
                <a:gd name="T22" fmla="*/ 137 w 194"/>
                <a:gd name="T23" fmla="*/ 93 h 193"/>
                <a:gd name="T24" fmla="*/ 155 w 194"/>
                <a:gd name="T25" fmla="*/ 76 h 193"/>
                <a:gd name="T26" fmla="*/ 166 w 194"/>
                <a:gd name="T27" fmla="*/ 78 h 193"/>
                <a:gd name="T28" fmla="*/ 194 w 194"/>
                <a:gd name="T29" fmla="*/ 49 h 193"/>
                <a:gd name="T30" fmla="*/ 172 w 194"/>
                <a:gd name="T31" fmla="*/ 22 h 193"/>
                <a:gd name="T32" fmla="*/ 166 w 194"/>
                <a:gd name="T33" fmla="*/ 66 h 193"/>
                <a:gd name="T34" fmla="*/ 157 w 194"/>
                <a:gd name="T35" fmla="*/ 63 h 193"/>
                <a:gd name="T36" fmla="*/ 153 w 194"/>
                <a:gd name="T37" fmla="*/ 61 h 193"/>
                <a:gd name="T38" fmla="*/ 134 w 194"/>
                <a:gd name="T39" fmla="*/ 80 h 193"/>
                <a:gd name="T40" fmla="*/ 114 w 194"/>
                <a:gd name="T41" fmla="*/ 60 h 193"/>
                <a:gd name="T42" fmla="*/ 133 w 194"/>
                <a:gd name="T43" fmla="*/ 41 h 193"/>
                <a:gd name="T44" fmla="*/ 130 w 194"/>
                <a:gd name="T45" fmla="*/ 36 h 193"/>
                <a:gd name="T46" fmla="*/ 128 w 194"/>
                <a:gd name="T47" fmla="*/ 28 h 193"/>
                <a:gd name="T48" fmla="*/ 144 w 194"/>
                <a:gd name="T49" fmla="*/ 12 h 193"/>
                <a:gd name="T50" fmla="*/ 161 w 194"/>
                <a:gd name="T51" fmla="*/ 27 h 193"/>
                <a:gd name="T52" fmla="*/ 161 w 194"/>
                <a:gd name="T53" fmla="*/ 33 h 193"/>
                <a:gd name="T54" fmla="*/ 166 w 194"/>
                <a:gd name="T55" fmla="*/ 33 h 193"/>
                <a:gd name="T56" fmla="*/ 182 w 194"/>
                <a:gd name="T57" fmla="*/ 49 h 193"/>
                <a:gd name="T58" fmla="*/ 166 w 194"/>
                <a:gd name="T59"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4" h="193">
                  <a:moveTo>
                    <a:pt x="172" y="22"/>
                  </a:moveTo>
                  <a:cubicBezTo>
                    <a:pt x="169" y="9"/>
                    <a:pt x="158" y="0"/>
                    <a:pt x="144" y="0"/>
                  </a:cubicBezTo>
                  <a:cubicBezTo>
                    <a:pt x="129" y="0"/>
                    <a:pt x="116" y="12"/>
                    <a:pt x="116" y="28"/>
                  </a:cubicBezTo>
                  <a:cubicBezTo>
                    <a:pt x="116" y="32"/>
                    <a:pt x="117" y="35"/>
                    <a:pt x="118" y="39"/>
                  </a:cubicBezTo>
                  <a:cubicBezTo>
                    <a:pt x="100" y="56"/>
                    <a:pt x="100" y="56"/>
                    <a:pt x="100" y="56"/>
                  </a:cubicBezTo>
                  <a:cubicBezTo>
                    <a:pt x="99" y="56"/>
                    <a:pt x="98" y="56"/>
                    <a:pt x="96" y="56"/>
                  </a:cubicBezTo>
                  <a:cubicBezTo>
                    <a:pt x="81" y="56"/>
                    <a:pt x="28" y="83"/>
                    <a:pt x="18" y="94"/>
                  </a:cubicBezTo>
                  <a:cubicBezTo>
                    <a:pt x="7" y="104"/>
                    <a:pt x="0" y="119"/>
                    <a:pt x="0" y="135"/>
                  </a:cubicBezTo>
                  <a:cubicBezTo>
                    <a:pt x="0" y="167"/>
                    <a:pt x="26" y="193"/>
                    <a:pt x="58" y="193"/>
                  </a:cubicBezTo>
                  <a:cubicBezTo>
                    <a:pt x="75" y="193"/>
                    <a:pt x="89" y="187"/>
                    <a:pt x="100" y="176"/>
                  </a:cubicBezTo>
                  <a:cubicBezTo>
                    <a:pt x="110" y="166"/>
                    <a:pt x="138" y="113"/>
                    <a:pt x="138" y="98"/>
                  </a:cubicBezTo>
                  <a:cubicBezTo>
                    <a:pt x="138" y="96"/>
                    <a:pt x="138" y="95"/>
                    <a:pt x="137" y="93"/>
                  </a:cubicBezTo>
                  <a:cubicBezTo>
                    <a:pt x="155" y="76"/>
                    <a:pt x="155" y="76"/>
                    <a:pt x="155" y="76"/>
                  </a:cubicBezTo>
                  <a:cubicBezTo>
                    <a:pt x="158" y="77"/>
                    <a:pt x="162" y="78"/>
                    <a:pt x="166" y="78"/>
                  </a:cubicBezTo>
                  <a:cubicBezTo>
                    <a:pt x="181" y="78"/>
                    <a:pt x="194" y="65"/>
                    <a:pt x="194" y="49"/>
                  </a:cubicBezTo>
                  <a:cubicBezTo>
                    <a:pt x="194" y="36"/>
                    <a:pt x="185" y="25"/>
                    <a:pt x="172" y="22"/>
                  </a:cubicBezTo>
                  <a:close/>
                  <a:moveTo>
                    <a:pt x="166" y="66"/>
                  </a:moveTo>
                  <a:cubicBezTo>
                    <a:pt x="163" y="66"/>
                    <a:pt x="160" y="65"/>
                    <a:pt x="157" y="63"/>
                  </a:cubicBezTo>
                  <a:cubicBezTo>
                    <a:pt x="153" y="61"/>
                    <a:pt x="153" y="61"/>
                    <a:pt x="153" y="61"/>
                  </a:cubicBezTo>
                  <a:cubicBezTo>
                    <a:pt x="134" y="80"/>
                    <a:pt x="134" y="80"/>
                    <a:pt x="134" y="80"/>
                  </a:cubicBezTo>
                  <a:cubicBezTo>
                    <a:pt x="130" y="71"/>
                    <a:pt x="122" y="64"/>
                    <a:pt x="114" y="60"/>
                  </a:cubicBezTo>
                  <a:cubicBezTo>
                    <a:pt x="133" y="41"/>
                    <a:pt x="133" y="41"/>
                    <a:pt x="133" y="41"/>
                  </a:cubicBezTo>
                  <a:cubicBezTo>
                    <a:pt x="130" y="36"/>
                    <a:pt x="130" y="36"/>
                    <a:pt x="130" y="36"/>
                  </a:cubicBezTo>
                  <a:cubicBezTo>
                    <a:pt x="129" y="34"/>
                    <a:pt x="128" y="31"/>
                    <a:pt x="128" y="28"/>
                  </a:cubicBezTo>
                  <a:cubicBezTo>
                    <a:pt x="128" y="19"/>
                    <a:pt x="135" y="12"/>
                    <a:pt x="144" y="12"/>
                  </a:cubicBezTo>
                  <a:cubicBezTo>
                    <a:pt x="153" y="12"/>
                    <a:pt x="160" y="19"/>
                    <a:pt x="161" y="27"/>
                  </a:cubicBezTo>
                  <a:cubicBezTo>
                    <a:pt x="161" y="33"/>
                    <a:pt x="161" y="33"/>
                    <a:pt x="161" y="33"/>
                  </a:cubicBezTo>
                  <a:cubicBezTo>
                    <a:pt x="166" y="33"/>
                    <a:pt x="166" y="33"/>
                    <a:pt x="166" y="33"/>
                  </a:cubicBezTo>
                  <a:cubicBezTo>
                    <a:pt x="175" y="33"/>
                    <a:pt x="182" y="41"/>
                    <a:pt x="182" y="49"/>
                  </a:cubicBezTo>
                  <a:cubicBezTo>
                    <a:pt x="182" y="58"/>
                    <a:pt x="175" y="66"/>
                    <a:pt x="166" y="6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4" name="Rectangle 33"/>
            <p:cNvSpPr>
              <a:spLocks noChangeArrowheads="1"/>
            </p:cNvSpPr>
            <p:nvPr/>
          </p:nvSpPr>
          <p:spPr bwMode="auto">
            <a:xfrm>
              <a:off x="2744788" y="2473325"/>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E</a:t>
              </a:r>
              <a:endParaRPr kumimoji="0" lang="tr-TR" altLang="tr-TR" sz="1800" b="0" i="0" u="none" strike="noStrike" cap="none" normalizeH="0" baseline="0" dirty="0">
                <a:ln>
                  <a:noFill/>
                </a:ln>
                <a:solidFill>
                  <a:schemeClr val="tx1"/>
                </a:solidFill>
                <a:effectLst/>
                <a:latin typeface="+mn-lt"/>
              </a:endParaRPr>
            </a:p>
          </p:txBody>
        </p:sp>
        <p:sp>
          <p:nvSpPr>
            <p:cNvPr id="65" name="Rectangle 34"/>
            <p:cNvSpPr>
              <a:spLocks noChangeArrowheads="1"/>
            </p:cNvSpPr>
            <p:nvPr/>
          </p:nvSpPr>
          <p:spPr bwMode="auto">
            <a:xfrm>
              <a:off x="2840038" y="2473325"/>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a:ln>
                    <a:noFill/>
                  </a:ln>
                  <a:solidFill>
                    <a:srgbClr val="FFFFFF"/>
                  </a:solidFill>
                  <a:effectLst/>
                  <a:latin typeface="+mn-lt"/>
                </a:rPr>
                <a:t>T</a:t>
              </a:r>
              <a:endParaRPr kumimoji="0" lang="tr-TR" altLang="tr-TR" sz="1800" b="0" i="0" u="none" strike="noStrike" cap="none" normalizeH="0" baseline="0">
                <a:ln>
                  <a:noFill/>
                </a:ln>
                <a:solidFill>
                  <a:schemeClr val="tx1"/>
                </a:solidFill>
                <a:effectLst/>
                <a:latin typeface="+mn-lt"/>
              </a:endParaRPr>
            </a:p>
          </p:txBody>
        </p:sp>
      </p:grpSp>
      <p:grpSp>
        <p:nvGrpSpPr>
          <p:cNvPr id="66" name="Grup 65"/>
          <p:cNvGrpSpPr/>
          <p:nvPr/>
        </p:nvGrpSpPr>
        <p:grpSpPr>
          <a:xfrm>
            <a:off x="4754982" y="3048867"/>
            <a:ext cx="1146175" cy="558800"/>
            <a:chOff x="2705100" y="1265238"/>
            <a:chExt cx="1146175" cy="558800"/>
          </a:xfrm>
        </p:grpSpPr>
        <p:sp>
          <p:nvSpPr>
            <p:cNvPr id="67" name="Freeform 16"/>
            <p:cNvSpPr>
              <a:spLocks/>
            </p:cNvSpPr>
            <p:nvPr/>
          </p:nvSpPr>
          <p:spPr bwMode="auto">
            <a:xfrm>
              <a:off x="3355975" y="1397000"/>
              <a:ext cx="358775" cy="427038"/>
            </a:xfrm>
            <a:custGeom>
              <a:avLst/>
              <a:gdLst>
                <a:gd name="T0" fmla="*/ 73 w 117"/>
                <a:gd name="T1" fmla="*/ 7 h 139"/>
                <a:gd name="T2" fmla="*/ 109 w 117"/>
                <a:gd name="T3" fmla="*/ 81 h 139"/>
                <a:gd name="T4" fmla="*/ 44 w 117"/>
                <a:gd name="T5" fmla="*/ 133 h 139"/>
                <a:gd name="T6" fmla="*/ 8 w 117"/>
                <a:gd name="T7" fmla="*/ 58 h 139"/>
                <a:gd name="T8" fmla="*/ 73 w 117"/>
                <a:gd name="T9" fmla="*/ 7 h 139"/>
              </a:gdLst>
              <a:ahLst/>
              <a:cxnLst>
                <a:cxn ang="0">
                  <a:pos x="T0" y="T1"/>
                </a:cxn>
                <a:cxn ang="0">
                  <a:pos x="T2" y="T3"/>
                </a:cxn>
                <a:cxn ang="0">
                  <a:pos x="T4" y="T5"/>
                </a:cxn>
                <a:cxn ang="0">
                  <a:pos x="T6" y="T7"/>
                </a:cxn>
                <a:cxn ang="0">
                  <a:pos x="T8" y="T9"/>
                </a:cxn>
              </a:cxnLst>
              <a:rect l="0" t="0" r="r" b="b"/>
              <a:pathLst>
                <a:path w="117" h="139">
                  <a:moveTo>
                    <a:pt x="73" y="7"/>
                  </a:moveTo>
                  <a:cubicBezTo>
                    <a:pt x="101" y="13"/>
                    <a:pt x="117" y="47"/>
                    <a:pt x="109" y="81"/>
                  </a:cubicBezTo>
                  <a:cubicBezTo>
                    <a:pt x="101" y="116"/>
                    <a:pt x="72" y="139"/>
                    <a:pt x="44" y="133"/>
                  </a:cubicBezTo>
                  <a:cubicBezTo>
                    <a:pt x="16" y="126"/>
                    <a:pt x="0" y="93"/>
                    <a:pt x="8" y="58"/>
                  </a:cubicBezTo>
                  <a:cubicBezTo>
                    <a:pt x="16" y="23"/>
                    <a:pt x="45" y="0"/>
                    <a:pt x="73"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8" name="Freeform 17"/>
            <p:cNvSpPr>
              <a:spLocks/>
            </p:cNvSpPr>
            <p:nvPr/>
          </p:nvSpPr>
          <p:spPr bwMode="auto">
            <a:xfrm>
              <a:off x="3625850" y="1403350"/>
              <a:ext cx="225425" cy="414338"/>
            </a:xfrm>
            <a:custGeom>
              <a:avLst/>
              <a:gdLst>
                <a:gd name="T0" fmla="*/ 29 w 73"/>
                <a:gd name="T1" fmla="*/ 2 h 135"/>
                <a:gd name="T2" fmla="*/ 4 w 73"/>
                <a:gd name="T3" fmla="*/ 4 h 135"/>
                <a:gd name="T4" fmla="*/ 30 w 73"/>
                <a:gd name="T5" fmla="*/ 81 h 135"/>
                <a:gd name="T6" fmla="*/ 0 w 73"/>
                <a:gd name="T7" fmla="*/ 128 h 135"/>
                <a:gd name="T8" fmla="*/ 66 w 73"/>
                <a:gd name="T9" fmla="*/ 77 h 135"/>
                <a:gd name="T10" fmla="*/ 29 w 73"/>
                <a:gd name="T11" fmla="*/ 2 h 135"/>
              </a:gdLst>
              <a:ahLst/>
              <a:cxnLst>
                <a:cxn ang="0">
                  <a:pos x="T0" y="T1"/>
                </a:cxn>
                <a:cxn ang="0">
                  <a:pos x="T2" y="T3"/>
                </a:cxn>
                <a:cxn ang="0">
                  <a:pos x="T4" y="T5"/>
                </a:cxn>
                <a:cxn ang="0">
                  <a:pos x="T6" y="T7"/>
                </a:cxn>
                <a:cxn ang="0">
                  <a:pos x="T8" y="T9"/>
                </a:cxn>
                <a:cxn ang="0">
                  <a:pos x="T10" y="T11"/>
                </a:cxn>
              </a:cxnLst>
              <a:rect l="0" t="0" r="r" b="b"/>
              <a:pathLst>
                <a:path w="73" h="135">
                  <a:moveTo>
                    <a:pt x="29" y="2"/>
                  </a:moveTo>
                  <a:cubicBezTo>
                    <a:pt x="21" y="0"/>
                    <a:pt x="12" y="1"/>
                    <a:pt x="4" y="4"/>
                  </a:cubicBezTo>
                  <a:cubicBezTo>
                    <a:pt x="26" y="18"/>
                    <a:pt x="37" y="49"/>
                    <a:pt x="30" y="81"/>
                  </a:cubicBezTo>
                  <a:cubicBezTo>
                    <a:pt x="25" y="101"/>
                    <a:pt x="14" y="118"/>
                    <a:pt x="0" y="128"/>
                  </a:cubicBezTo>
                  <a:cubicBezTo>
                    <a:pt x="28" y="135"/>
                    <a:pt x="58" y="112"/>
                    <a:pt x="66" y="77"/>
                  </a:cubicBezTo>
                  <a:cubicBezTo>
                    <a:pt x="73" y="42"/>
                    <a:pt x="57" y="9"/>
                    <a:pt x="2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9" name="Freeform 18"/>
            <p:cNvSpPr>
              <a:spLocks/>
            </p:cNvSpPr>
            <p:nvPr/>
          </p:nvSpPr>
          <p:spPr bwMode="auto">
            <a:xfrm>
              <a:off x="3238500" y="1331913"/>
              <a:ext cx="292100" cy="409575"/>
            </a:xfrm>
            <a:custGeom>
              <a:avLst/>
              <a:gdLst>
                <a:gd name="T0" fmla="*/ 38 w 95"/>
                <a:gd name="T1" fmla="*/ 77 h 133"/>
                <a:gd name="T2" fmla="*/ 95 w 95"/>
                <a:gd name="T3" fmla="*/ 19 h 133"/>
                <a:gd name="T4" fmla="*/ 73 w 95"/>
                <a:gd name="T5" fmla="*/ 7 h 133"/>
                <a:gd name="T6" fmla="*/ 8 w 95"/>
                <a:gd name="T7" fmla="*/ 58 h 133"/>
                <a:gd name="T8" fmla="*/ 44 w 95"/>
                <a:gd name="T9" fmla="*/ 133 h 133"/>
                <a:gd name="T10" fmla="*/ 38 w 95"/>
                <a:gd name="T11" fmla="*/ 77 h 133"/>
              </a:gdLst>
              <a:ahLst/>
              <a:cxnLst>
                <a:cxn ang="0">
                  <a:pos x="T0" y="T1"/>
                </a:cxn>
                <a:cxn ang="0">
                  <a:pos x="T2" y="T3"/>
                </a:cxn>
                <a:cxn ang="0">
                  <a:pos x="T4" y="T5"/>
                </a:cxn>
                <a:cxn ang="0">
                  <a:pos x="T6" y="T7"/>
                </a:cxn>
                <a:cxn ang="0">
                  <a:pos x="T8" y="T9"/>
                </a:cxn>
                <a:cxn ang="0">
                  <a:pos x="T10" y="T11"/>
                </a:cxn>
              </a:cxnLst>
              <a:rect l="0" t="0" r="r" b="b"/>
              <a:pathLst>
                <a:path w="95" h="133">
                  <a:moveTo>
                    <a:pt x="38" y="77"/>
                  </a:moveTo>
                  <a:cubicBezTo>
                    <a:pt x="45" y="45"/>
                    <a:pt x="69" y="22"/>
                    <a:pt x="95" y="19"/>
                  </a:cubicBezTo>
                  <a:cubicBezTo>
                    <a:pt x="89" y="13"/>
                    <a:pt x="82" y="8"/>
                    <a:pt x="73" y="7"/>
                  </a:cubicBezTo>
                  <a:cubicBezTo>
                    <a:pt x="45" y="0"/>
                    <a:pt x="16" y="23"/>
                    <a:pt x="8" y="58"/>
                  </a:cubicBezTo>
                  <a:cubicBezTo>
                    <a:pt x="0" y="93"/>
                    <a:pt x="16" y="126"/>
                    <a:pt x="44" y="133"/>
                  </a:cubicBezTo>
                  <a:cubicBezTo>
                    <a:pt x="36" y="117"/>
                    <a:pt x="33" y="97"/>
                    <a:pt x="38"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0" name="Freeform 19"/>
            <p:cNvSpPr>
              <a:spLocks/>
            </p:cNvSpPr>
            <p:nvPr/>
          </p:nvSpPr>
          <p:spPr bwMode="auto">
            <a:xfrm>
              <a:off x="3559175" y="1265238"/>
              <a:ext cx="177800" cy="138113"/>
            </a:xfrm>
            <a:custGeom>
              <a:avLst/>
              <a:gdLst>
                <a:gd name="T0" fmla="*/ 9 w 58"/>
                <a:gd name="T1" fmla="*/ 42 h 45"/>
                <a:gd name="T2" fmla="*/ 18 w 58"/>
                <a:gd name="T3" fmla="*/ 45 h 45"/>
                <a:gd name="T4" fmla="*/ 58 w 58"/>
                <a:gd name="T5" fmla="*/ 21 h 45"/>
                <a:gd name="T6" fmla="*/ 51 w 58"/>
                <a:gd name="T7" fmla="*/ 0 h 45"/>
                <a:gd name="T8" fmla="*/ 0 w 58"/>
                <a:gd name="T9" fmla="*/ 41 h 45"/>
                <a:gd name="T10" fmla="*/ 9 w 58"/>
                <a:gd name="T11" fmla="*/ 42 h 45"/>
              </a:gdLst>
              <a:ahLst/>
              <a:cxnLst>
                <a:cxn ang="0">
                  <a:pos x="T0" y="T1"/>
                </a:cxn>
                <a:cxn ang="0">
                  <a:pos x="T2" y="T3"/>
                </a:cxn>
                <a:cxn ang="0">
                  <a:pos x="T4" y="T5"/>
                </a:cxn>
                <a:cxn ang="0">
                  <a:pos x="T6" y="T7"/>
                </a:cxn>
                <a:cxn ang="0">
                  <a:pos x="T8" y="T9"/>
                </a:cxn>
                <a:cxn ang="0">
                  <a:pos x="T10" y="T11"/>
                </a:cxn>
              </a:cxnLst>
              <a:rect l="0" t="0" r="r" b="b"/>
              <a:pathLst>
                <a:path w="58" h="45">
                  <a:moveTo>
                    <a:pt x="9" y="42"/>
                  </a:moveTo>
                  <a:cubicBezTo>
                    <a:pt x="12" y="43"/>
                    <a:pt x="15" y="44"/>
                    <a:pt x="18" y="45"/>
                  </a:cubicBezTo>
                  <a:cubicBezTo>
                    <a:pt x="30" y="24"/>
                    <a:pt x="58" y="21"/>
                    <a:pt x="58" y="21"/>
                  </a:cubicBezTo>
                  <a:cubicBezTo>
                    <a:pt x="51" y="0"/>
                    <a:pt x="51" y="0"/>
                    <a:pt x="51" y="0"/>
                  </a:cubicBezTo>
                  <a:cubicBezTo>
                    <a:pt x="20" y="3"/>
                    <a:pt x="6" y="28"/>
                    <a:pt x="0" y="41"/>
                  </a:cubicBezTo>
                  <a:cubicBezTo>
                    <a:pt x="3" y="41"/>
                    <a:pt x="6" y="41"/>
                    <a:pt x="9" y="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1" name="Rectangle 35"/>
            <p:cNvSpPr>
              <a:spLocks noChangeArrowheads="1"/>
            </p:cNvSpPr>
            <p:nvPr/>
          </p:nvSpPr>
          <p:spPr bwMode="auto">
            <a:xfrm>
              <a:off x="2705100" y="1320800"/>
              <a:ext cx="4471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SEBZE</a:t>
              </a:r>
              <a:endParaRPr kumimoji="0" lang="tr-TR" altLang="tr-TR" sz="1800" b="0" i="0" u="none" strike="noStrike" cap="none" normalizeH="0" baseline="0" dirty="0">
                <a:ln>
                  <a:noFill/>
                </a:ln>
                <a:solidFill>
                  <a:schemeClr val="tx1"/>
                </a:solidFill>
                <a:effectLst/>
                <a:latin typeface="+mn-lt"/>
              </a:endParaRPr>
            </a:p>
          </p:txBody>
        </p:sp>
      </p:grpSp>
      <p:grpSp>
        <p:nvGrpSpPr>
          <p:cNvPr id="72" name="Grup 71"/>
          <p:cNvGrpSpPr/>
          <p:nvPr/>
        </p:nvGrpSpPr>
        <p:grpSpPr>
          <a:xfrm>
            <a:off x="6532982" y="3340967"/>
            <a:ext cx="584200" cy="762000"/>
            <a:chOff x="4483100" y="1557338"/>
            <a:chExt cx="584200" cy="762000"/>
          </a:xfrm>
        </p:grpSpPr>
        <p:sp>
          <p:nvSpPr>
            <p:cNvPr id="73" name="Freeform 25"/>
            <p:cNvSpPr>
              <a:spLocks/>
            </p:cNvSpPr>
            <p:nvPr/>
          </p:nvSpPr>
          <p:spPr bwMode="auto">
            <a:xfrm>
              <a:off x="4699000" y="1827213"/>
              <a:ext cx="246063" cy="128588"/>
            </a:xfrm>
            <a:custGeom>
              <a:avLst/>
              <a:gdLst>
                <a:gd name="T0" fmla="*/ 80 w 80"/>
                <a:gd name="T1" fmla="*/ 5 h 42"/>
                <a:gd name="T2" fmla="*/ 54 w 80"/>
                <a:gd name="T3" fmla="*/ 30 h 42"/>
                <a:gd name="T4" fmla="*/ 28 w 80"/>
                <a:gd name="T5" fmla="*/ 40 h 42"/>
                <a:gd name="T6" fmla="*/ 13 w 80"/>
                <a:gd name="T7" fmla="*/ 42 h 42"/>
                <a:gd name="T8" fmla="*/ 2 w 80"/>
                <a:gd name="T9" fmla="*/ 37 h 42"/>
                <a:gd name="T10" fmla="*/ 7 w 80"/>
                <a:gd name="T11" fmla="*/ 26 h 42"/>
                <a:gd name="T12" fmla="*/ 68 w 80"/>
                <a:gd name="T13" fmla="*/ 0 h 42"/>
                <a:gd name="T14" fmla="*/ 80 w 80"/>
                <a:gd name="T15" fmla="*/ 5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42">
                  <a:moveTo>
                    <a:pt x="80" y="5"/>
                  </a:moveTo>
                  <a:cubicBezTo>
                    <a:pt x="72" y="16"/>
                    <a:pt x="66" y="26"/>
                    <a:pt x="54" y="30"/>
                  </a:cubicBezTo>
                  <a:cubicBezTo>
                    <a:pt x="45" y="34"/>
                    <a:pt x="36" y="37"/>
                    <a:pt x="28" y="40"/>
                  </a:cubicBezTo>
                  <a:cubicBezTo>
                    <a:pt x="23" y="41"/>
                    <a:pt x="18" y="42"/>
                    <a:pt x="13" y="42"/>
                  </a:cubicBezTo>
                  <a:cubicBezTo>
                    <a:pt x="9" y="42"/>
                    <a:pt x="4" y="42"/>
                    <a:pt x="2" y="37"/>
                  </a:cubicBezTo>
                  <a:cubicBezTo>
                    <a:pt x="0" y="33"/>
                    <a:pt x="3" y="29"/>
                    <a:pt x="7" y="26"/>
                  </a:cubicBezTo>
                  <a:cubicBezTo>
                    <a:pt x="24" y="11"/>
                    <a:pt x="44" y="2"/>
                    <a:pt x="68" y="0"/>
                  </a:cubicBezTo>
                  <a:cubicBezTo>
                    <a:pt x="73" y="0"/>
                    <a:pt x="73" y="0"/>
                    <a:pt x="8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 name="Freeform 26"/>
            <p:cNvSpPr>
              <a:spLocks/>
            </p:cNvSpPr>
            <p:nvPr/>
          </p:nvSpPr>
          <p:spPr bwMode="auto">
            <a:xfrm>
              <a:off x="4616450" y="2008188"/>
              <a:ext cx="236538" cy="160338"/>
            </a:xfrm>
            <a:custGeom>
              <a:avLst/>
              <a:gdLst>
                <a:gd name="T0" fmla="*/ 76 w 77"/>
                <a:gd name="T1" fmla="*/ 1 h 52"/>
                <a:gd name="T2" fmla="*/ 71 w 77"/>
                <a:gd name="T3" fmla="*/ 16 h 52"/>
                <a:gd name="T4" fmla="*/ 17 w 77"/>
                <a:gd name="T5" fmla="*/ 49 h 52"/>
                <a:gd name="T6" fmla="*/ 3 w 77"/>
                <a:gd name="T7" fmla="*/ 46 h 52"/>
                <a:gd name="T8" fmla="*/ 8 w 77"/>
                <a:gd name="T9" fmla="*/ 33 h 52"/>
                <a:gd name="T10" fmla="*/ 48 w 77"/>
                <a:gd name="T11" fmla="*/ 4 h 52"/>
                <a:gd name="T12" fmla="*/ 76 w 77"/>
                <a:gd name="T13" fmla="*/ 1 h 52"/>
              </a:gdLst>
              <a:ahLst/>
              <a:cxnLst>
                <a:cxn ang="0">
                  <a:pos x="T0" y="T1"/>
                </a:cxn>
                <a:cxn ang="0">
                  <a:pos x="T2" y="T3"/>
                </a:cxn>
                <a:cxn ang="0">
                  <a:pos x="T4" y="T5"/>
                </a:cxn>
                <a:cxn ang="0">
                  <a:pos x="T6" y="T7"/>
                </a:cxn>
                <a:cxn ang="0">
                  <a:pos x="T8" y="T9"/>
                </a:cxn>
                <a:cxn ang="0">
                  <a:pos x="T10" y="T11"/>
                </a:cxn>
                <a:cxn ang="0">
                  <a:pos x="T12" y="T13"/>
                </a:cxn>
              </a:cxnLst>
              <a:rect l="0" t="0" r="r" b="b"/>
              <a:pathLst>
                <a:path w="77" h="52">
                  <a:moveTo>
                    <a:pt x="76" y="1"/>
                  </a:moveTo>
                  <a:cubicBezTo>
                    <a:pt x="77" y="8"/>
                    <a:pt x="75" y="12"/>
                    <a:pt x="71" y="16"/>
                  </a:cubicBezTo>
                  <a:cubicBezTo>
                    <a:pt x="56" y="32"/>
                    <a:pt x="38" y="43"/>
                    <a:pt x="17" y="49"/>
                  </a:cubicBezTo>
                  <a:cubicBezTo>
                    <a:pt x="12" y="50"/>
                    <a:pt x="6" y="52"/>
                    <a:pt x="3" y="46"/>
                  </a:cubicBezTo>
                  <a:cubicBezTo>
                    <a:pt x="0" y="41"/>
                    <a:pt x="4" y="37"/>
                    <a:pt x="8" y="33"/>
                  </a:cubicBezTo>
                  <a:cubicBezTo>
                    <a:pt x="19" y="20"/>
                    <a:pt x="33" y="11"/>
                    <a:pt x="48" y="4"/>
                  </a:cubicBezTo>
                  <a:cubicBezTo>
                    <a:pt x="57" y="0"/>
                    <a:pt x="66" y="2"/>
                    <a:pt x="7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5" name="Freeform 27"/>
            <p:cNvSpPr>
              <a:spLocks/>
            </p:cNvSpPr>
            <p:nvPr/>
          </p:nvSpPr>
          <p:spPr bwMode="auto">
            <a:xfrm>
              <a:off x="4483100" y="1870075"/>
              <a:ext cx="144463" cy="252413"/>
            </a:xfrm>
            <a:custGeom>
              <a:avLst/>
              <a:gdLst>
                <a:gd name="T0" fmla="*/ 42 w 47"/>
                <a:gd name="T1" fmla="*/ 1 h 82"/>
                <a:gd name="T2" fmla="*/ 42 w 47"/>
                <a:gd name="T3" fmla="*/ 35 h 82"/>
                <a:gd name="T4" fmla="*/ 21 w 47"/>
                <a:gd name="T5" fmla="*/ 71 h 82"/>
                <a:gd name="T6" fmla="*/ 6 w 47"/>
                <a:gd name="T7" fmla="*/ 78 h 82"/>
                <a:gd name="T8" fmla="*/ 3 w 47"/>
                <a:gd name="T9" fmla="*/ 62 h 82"/>
                <a:gd name="T10" fmla="*/ 29 w 47"/>
                <a:gd name="T11" fmla="*/ 8 h 82"/>
                <a:gd name="T12" fmla="*/ 42 w 47"/>
                <a:gd name="T13" fmla="*/ 1 h 82"/>
              </a:gdLst>
              <a:ahLst/>
              <a:cxnLst>
                <a:cxn ang="0">
                  <a:pos x="T0" y="T1"/>
                </a:cxn>
                <a:cxn ang="0">
                  <a:pos x="T2" y="T3"/>
                </a:cxn>
                <a:cxn ang="0">
                  <a:pos x="T4" y="T5"/>
                </a:cxn>
                <a:cxn ang="0">
                  <a:pos x="T6" y="T7"/>
                </a:cxn>
                <a:cxn ang="0">
                  <a:pos x="T8" y="T9"/>
                </a:cxn>
                <a:cxn ang="0">
                  <a:pos x="T10" y="T11"/>
                </a:cxn>
                <a:cxn ang="0">
                  <a:pos x="T12" y="T13"/>
                </a:cxn>
              </a:cxnLst>
              <a:rect l="0" t="0" r="r" b="b"/>
              <a:pathLst>
                <a:path w="47" h="82">
                  <a:moveTo>
                    <a:pt x="42" y="1"/>
                  </a:moveTo>
                  <a:cubicBezTo>
                    <a:pt x="45" y="13"/>
                    <a:pt x="47" y="24"/>
                    <a:pt x="42" y="35"/>
                  </a:cubicBezTo>
                  <a:cubicBezTo>
                    <a:pt x="36" y="48"/>
                    <a:pt x="30" y="60"/>
                    <a:pt x="21" y="71"/>
                  </a:cubicBezTo>
                  <a:cubicBezTo>
                    <a:pt x="17" y="75"/>
                    <a:pt x="12" y="82"/>
                    <a:pt x="6" y="78"/>
                  </a:cubicBezTo>
                  <a:cubicBezTo>
                    <a:pt x="0" y="75"/>
                    <a:pt x="2" y="68"/>
                    <a:pt x="3" y="62"/>
                  </a:cubicBezTo>
                  <a:cubicBezTo>
                    <a:pt x="7" y="42"/>
                    <a:pt x="15" y="23"/>
                    <a:pt x="29" y="8"/>
                  </a:cubicBezTo>
                  <a:cubicBezTo>
                    <a:pt x="32" y="5"/>
                    <a:pt x="35" y="0"/>
                    <a:pt x="4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6" name="Freeform 28"/>
            <p:cNvSpPr>
              <a:spLocks/>
            </p:cNvSpPr>
            <p:nvPr/>
          </p:nvSpPr>
          <p:spPr bwMode="auto">
            <a:xfrm>
              <a:off x="4870450" y="1919288"/>
              <a:ext cx="196850" cy="215900"/>
            </a:xfrm>
            <a:custGeom>
              <a:avLst/>
              <a:gdLst>
                <a:gd name="T0" fmla="*/ 64 w 64"/>
                <a:gd name="T1" fmla="*/ 4 h 70"/>
                <a:gd name="T2" fmla="*/ 54 w 64"/>
                <a:gd name="T3" fmla="*/ 33 h 70"/>
                <a:gd name="T4" fmla="*/ 21 w 64"/>
                <a:gd name="T5" fmla="*/ 63 h 70"/>
                <a:gd name="T6" fmla="*/ 5 w 64"/>
                <a:gd name="T7" fmla="*/ 65 h 70"/>
                <a:gd name="T8" fmla="*/ 7 w 64"/>
                <a:gd name="T9" fmla="*/ 49 h 70"/>
                <a:gd name="T10" fmla="*/ 49 w 64"/>
                <a:gd name="T11" fmla="*/ 5 h 70"/>
                <a:gd name="T12" fmla="*/ 64 w 64"/>
                <a:gd name="T13" fmla="*/ 4 h 70"/>
              </a:gdLst>
              <a:ahLst/>
              <a:cxnLst>
                <a:cxn ang="0">
                  <a:pos x="T0" y="T1"/>
                </a:cxn>
                <a:cxn ang="0">
                  <a:pos x="T2" y="T3"/>
                </a:cxn>
                <a:cxn ang="0">
                  <a:pos x="T4" y="T5"/>
                </a:cxn>
                <a:cxn ang="0">
                  <a:pos x="T6" y="T7"/>
                </a:cxn>
                <a:cxn ang="0">
                  <a:pos x="T8" y="T9"/>
                </a:cxn>
                <a:cxn ang="0">
                  <a:pos x="T10" y="T11"/>
                </a:cxn>
                <a:cxn ang="0">
                  <a:pos x="T12" y="T13"/>
                </a:cxn>
              </a:cxnLst>
              <a:rect l="0" t="0" r="r" b="b"/>
              <a:pathLst>
                <a:path w="64" h="70">
                  <a:moveTo>
                    <a:pt x="64" y="4"/>
                  </a:moveTo>
                  <a:cubicBezTo>
                    <a:pt x="62" y="14"/>
                    <a:pt x="61" y="24"/>
                    <a:pt x="54" y="33"/>
                  </a:cubicBezTo>
                  <a:cubicBezTo>
                    <a:pt x="44" y="44"/>
                    <a:pt x="34" y="55"/>
                    <a:pt x="21" y="63"/>
                  </a:cubicBezTo>
                  <a:cubicBezTo>
                    <a:pt x="16" y="65"/>
                    <a:pt x="10" y="70"/>
                    <a:pt x="5" y="65"/>
                  </a:cubicBezTo>
                  <a:cubicBezTo>
                    <a:pt x="0" y="60"/>
                    <a:pt x="4" y="54"/>
                    <a:pt x="7" y="49"/>
                  </a:cubicBezTo>
                  <a:cubicBezTo>
                    <a:pt x="17" y="31"/>
                    <a:pt x="30" y="16"/>
                    <a:pt x="49" y="5"/>
                  </a:cubicBezTo>
                  <a:cubicBezTo>
                    <a:pt x="53" y="3"/>
                    <a:pt x="58" y="0"/>
                    <a:pt x="6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7" name="Freeform 29"/>
            <p:cNvSpPr>
              <a:spLocks/>
            </p:cNvSpPr>
            <p:nvPr/>
          </p:nvSpPr>
          <p:spPr bwMode="auto">
            <a:xfrm>
              <a:off x="4729163" y="2178050"/>
              <a:ext cx="249238" cy="141288"/>
            </a:xfrm>
            <a:custGeom>
              <a:avLst/>
              <a:gdLst>
                <a:gd name="T0" fmla="*/ 81 w 81"/>
                <a:gd name="T1" fmla="*/ 40 h 46"/>
                <a:gd name="T2" fmla="*/ 67 w 81"/>
                <a:gd name="T3" fmla="*/ 45 h 46"/>
                <a:gd name="T4" fmla="*/ 7 w 81"/>
                <a:gd name="T5" fmla="*/ 15 h 46"/>
                <a:gd name="T6" fmla="*/ 5 w 81"/>
                <a:gd name="T7" fmla="*/ 12 h 46"/>
                <a:gd name="T8" fmla="*/ 11 w 81"/>
                <a:gd name="T9" fmla="*/ 0 h 46"/>
                <a:gd name="T10" fmla="*/ 21 w 81"/>
                <a:gd name="T11" fmla="*/ 1 h 46"/>
                <a:gd name="T12" fmla="*/ 65 w 81"/>
                <a:gd name="T13" fmla="*/ 21 h 46"/>
                <a:gd name="T14" fmla="*/ 81 w 81"/>
                <a:gd name="T15" fmla="*/ 4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46">
                  <a:moveTo>
                    <a:pt x="81" y="40"/>
                  </a:moveTo>
                  <a:cubicBezTo>
                    <a:pt x="76" y="46"/>
                    <a:pt x="72" y="46"/>
                    <a:pt x="67" y="45"/>
                  </a:cubicBezTo>
                  <a:cubicBezTo>
                    <a:pt x="44" y="41"/>
                    <a:pt x="24" y="32"/>
                    <a:pt x="7" y="15"/>
                  </a:cubicBezTo>
                  <a:cubicBezTo>
                    <a:pt x="6" y="14"/>
                    <a:pt x="6" y="13"/>
                    <a:pt x="5" y="12"/>
                  </a:cubicBezTo>
                  <a:cubicBezTo>
                    <a:pt x="0" y="6"/>
                    <a:pt x="3" y="1"/>
                    <a:pt x="11" y="0"/>
                  </a:cubicBezTo>
                  <a:cubicBezTo>
                    <a:pt x="14" y="0"/>
                    <a:pt x="17" y="1"/>
                    <a:pt x="21" y="1"/>
                  </a:cubicBezTo>
                  <a:cubicBezTo>
                    <a:pt x="37" y="4"/>
                    <a:pt x="52" y="11"/>
                    <a:pt x="65" y="21"/>
                  </a:cubicBezTo>
                  <a:cubicBezTo>
                    <a:pt x="71" y="26"/>
                    <a:pt x="76" y="34"/>
                    <a:pt x="8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8" name="Rectangle 36"/>
            <p:cNvSpPr>
              <a:spLocks noChangeArrowheads="1"/>
            </p:cNvSpPr>
            <p:nvPr/>
          </p:nvSpPr>
          <p:spPr bwMode="auto">
            <a:xfrm>
              <a:off x="4557713" y="1557338"/>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T</a:t>
              </a:r>
              <a:endParaRPr kumimoji="0" lang="tr-TR" altLang="tr-TR" sz="1800" b="0" i="0" u="none" strike="noStrike" cap="none" normalizeH="0" baseline="0" dirty="0">
                <a:ln>
                  <a:noFill/>
                </a:ln>
                <a:solidFill>
                  <a:schemeClr val="tx1"/>
                </a:solidFill>
                <a:effectLst/>
                <a:latin typeface="+mn-lt"/>
              </a:endParaRPr>
            </a:p>
          </p:txBody>
        </p:sp>
        <p:sp>
          <p:nvSpPr>
            <p:cNvPr id="79" name="Rectangle 37"/>
            <p:cNvSpPr>
              <a:spLocks noChangeArrowheads="1"/>
            </p:cNvSpPr>
            <p:nvPr/>
          </p:nvSpPr>
          <p:spPr bwMode="auto">
            <a:xfrm>
              <a:off x="4640263" y="1557338"/>
              <a:ext cx="3462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AHIL</a:t>
              </a:r>
              <a:endParaRPr kumimoji="0" lang="tr-TR" altLang="tr-TR" sz="1800" b="0" i="0" u="none" strike="noStrike" cap="none" normalizeH="0" baseline="0" dirty="0">
                <a:ln>
                  <a:noFill/>
                </a:ln>
                <a:solidFill>
                  <a:schemeClr val="tx1"/>
                </a:solidFill>
                <a:effectLst/>
                <a:latin typeface="+mn-lt"/>
              </a:endParaRPr>
            </a:p>
          </p:txBody>
        </p:sp>
      </p:grpSp>
      <p:grpSp>
        <p:nvGrpSpPr>
          <p:cNvPr id="55" name="Grup 54">
            <a:extLst>
              <a:ext uri="{FF2B5EF4-FFF2-40B4-BE49-F238E27FC236}">
                <a16:creationId xmlns:a16="http://schemas.microsoft.com/office/drawing/2014/main" id="{297F125B-F3B8-5549-8858-CBC8BDCC1E88}"/>
              </a:ext>
            </a:extLst>
          </p:cNvPr>
          <p:cNvGrpSpPr/>
          <p:nvPr/>
        </p:nvGrpSpPr>
        <p:grpSpPr>
          <a:xfrm>
            <a:off x="328420" y="807667"/>
            <a:ext cx="10993312" cy="4888549"/>
            <a:chOff x="328420" y="1226767"/>
            <a:chExt cx="10993312" cy="4888549"/>
          </a:xfrm>
        </p:grpSpPr>
        <p:pic>
          <p:nvPicPr>
            <p:cNvPr id="56" name="Resim 55">
              <a:extLst>
                <a:ext uri="{FF2B5EF4-FFF2-40B4-BE49-F238E27FC236}">
                  <a16:creationId xmlns:a16="http://schemas.microsoft.com/office/drawing/2014/main" id="{5FDB3A1B-3891-9441-A782-BCEEA18F0696}"/>
                </a:ext>
              </a:extLst>
            </p:cNvPr>
            <p:cNvPicPr>
              <a:picLocks noChangeAspect="1"/>
            </p:cNvPicPr>
            <p:nvPr/>
          </p:nvPicPr>
          <p:blipFill>
            <a:blip r:embed="rId3"/>
            <a:stretch>
              <a:fillRect/>
            </a:stretch>
          </p:blipFill>
          <p:spPr>
            <a:xfrm>
              <a:off x="328420" y="2875894"/>
              <a:ext cx="1996416" cy="1869946"/>
            </a:xfrm>
            <a:prstGeom prst="rect">
              <a:avLst/>
            </a:prstGeom>
          </p:spPr>
        </p:pic>
        <p:pic>
          <p:nvPicPr>
            <p:cNvPr id="81" name="Resim 80">
              <a:extLst>
                <a:ext uri="{FF2B5EF4-FFF2-40B4-BE49-F238E27FC236}">
                  <a16:creationId xmlns:a16="http://schemas.microsoft.com/office/drawing/2014/main" id="{61D52E73-F375-6A47-9D46-048C14035D30}"/>
                </a:ext>
              </a:extLst>
            </p:cNvPr>
            <p:cNvPicPr>
              <a:picLocks noChangeAspect="1"/>
            </p:cNvPicPr>
            <p:nvPr/>
          </p:nvPicPr>
          <p:blipFill>
            <a:blip r:embed="rId4"/>
            <a:stretch>
              <a:fillRect/>
            </a:stretch>
          </p:blipFill>
          <p:spPr>
            <a:xfrm>
              <a:off x="9520788" y="4420880"/>
              <a:ext cx="1800944" cy="1694436"/>
            </a:xfrm>
            <a:prstGeom prst="rect">
              <a:avLst/>
            </a:prstGeom>
          </p:spPr>
        </p:pic>
        <p:pic>
          <p:nvPicPr>
            <p:cNvPr id="88" name="Resim 87">
              <a:extLst>
                <a:ext uri="{FF2B5EF4-FFF2-40B4-BE49-F238E27FC236}">
                  <a16:creationId xmlns:a16="http://schemas.microsoft.com/office/drawing/2014/main" id="{66E3578E-DEF6-3941-8F51-0C086744A22B}"/>
                </a:ext>
              </a:extLst>
            </p:cNvPr>
            <p:cNvPicPr>
              <a:picLocks noChangeAspect="1"/>
            </p:cNvPicPr>
            <p:nvPr/>
          </p:nvPicPr>
          <p:blipFill>
            <a:blip r:embed="rId5"/>
            <a:stretch>
              <a:fillRect/>
            </a:stretch>
          </p:blipFill>
          <p:spPr>
            <a:xfrm>
              <a:off x="8213263" y="1226767"/>
              <a:ext cx="1631250" cy="1530000"/>
            </a:xfrm>
            <a:prstGeom prst="rect">
              <a:avLst/>
            </a:prstGeom>
          </p:spPr>
        </p:pic>
      </p:grpSp>
      <p:sp>
        <p:nvSpPr>
          <p:cNvPr id="89" name="Freeform 9">
            <a:extLst>
              <a:ext uri="{FF2B5EF4-FFF2-40B4-BE49-F238E27FC236}">
                <a16:creationId xmlns:a16="http://schemas.microsoft.com/office/drawing/2014/main" id="{9FD06FB9-6CD8-CB4A-A1DF-D30851CF7272}"/>
              </a:ext>
            </a:extLst>
          </p:cNvPr>
          <p:cNvSpPr>
            <a:spLocks/>
          </p:cNvSpPr>
          <p:nvPr/>
        </p:nvSpPr>
        <p:spPr bwMode="auto">
          <a:xfrm>
            <a:off x="2726157" y="5108455"/>
            <a:ext cx="2692400" cy="1668463"/>
          </a:xfrm>
          <a:custGeom>
            <a:avLst/>
            <a:gdLst>
              <a:gd name="T0" fmla="*/ 876 w 876"/>
              <a:gd name="T1" fmla="*/ 4 h 543"/>
              <a:gd name="T2" fmla="*/ 874 w 876"/>
              <a:gd name="T3" fmla="*/ 50 h 543"/>
              <a:gd name="T4" fmla="*/ 864 w 876"/>
              <a:gd name="T5" fmla="*/ 107 h 543"/>
              <a:gd name="T6" fmla="*/ 850 w 876"/>
              <a:gd name="T7" fmla="*/ 159 h 543"/>
              <a:gd name="T8" fmla="*/ 843 w 876"/>
              <a:gd name="T9" fmla="*/ 179 h 543"/>
              <a:gd name="T10" fmla="*/ 826 w 876"/>
              <a:gd name="T11" fmla="*/ 218 h 543"/>
              <a:gd name="T12" fmla="*/ 811 w 876"/>
              <a:gd name="T13" fmla="*/ 249 h 543"/>
              <a:gd name="T14" fmla="*/ 746 w 876"/>
              <a:gd name="T15" fmla="*/ 340 h 543"/>
              <a:gd name="T16" fmla="*/ 708 w 876"/>
              <a:gd name="T17" fmla="*/ 378 h 543"/>
              <a:gd name="T18" fmla="*/ 688 w 876"/>
              <a:gd name="T19" fmla="*/ 396 h 543"/>
              <a:gd name="T20" fmla="*/ 644 w 876"/>
              <a:gd name="T21" fmla="*/ 429 h 543"/>
              <a:gd name="T22" fmla="*/ 621 w 876"/>
              <a:gd name="T23" fmla="*/ 444 h 543"/>
              <a:gd name="T24" fmla="*/ 584 w 876"/>
              <a:gd name="T25" fmla="*/ 464 h 543"/>
              <a:gd name="T26" fmla="*/ 559 w 876"/>
              <a:gd name="T27" fmla="*/ 476 h 543"/>
              <a:gd name="T28" fmla="*/ 521 w 876"/>
              <a:gd name="T29" fmla="*/ 492 h 543"/>
              <a:gd name="T30" fmla="*/ 495 w 876"/>
              <a:gd name="T31" fmla="*/ 501 h 543"/>
              <a:gd name="T32" fmla="*/ 456 w 876"/>
              <a:gd name="T33" fmla="*/ 514 h 543"/>
              <a:gd name="T34" fmla="*/ 417 w 876"/>
              <a:gd name="T35" fmla="*/ 523 h 543"/>
              <a:gd name="T36" fmla="*/ 391 w 876"/>
              <a:gd name="T37" fmla="*/ 528 h 543"/>
              <a:gd name="T38" fmla="*/ 352 w 876"/>
              <a:gd name="T39" fmla="*/ 534 h 543"/>
              <a:gd name="T40" fmla="*/ 340 w 876"/>
              <a:gd name="T41" fmla="*/ 536 h 543"/>
              <a:gd name="T42" fmla="*/ 291 w 876"/>
              <a:gd name="T43" fmla="*/ 541 h 543"/>
              <a:gd name="T44" fmla="*/ 267 w 876"/>
              <a:gd name="T45" fmla="*/ 542 h 543"/>
              <a:gd name="T46" fmla="*/ 179 w 876"/>
              <a:gd name="T47" fmla="*/ 541 h 543"/>
              <a:gd name="T48" fmla="*/ 149 w 876"/>
              <a:gd name="T49" fmla="*/ 540 h 543"/>
              <a:gd name="T50" fmla="*/ 105 w 876"/>
              <a:gd name="T51" fmla="*/ 536 h 543"/>
              <a:gd name="T52" fmla="*/ 48 w 876"/>
              <a:gd name="T53" fmla="*/ 528 h 543"/>
              <a:gd name="T54" fmla="*/ 0 w 876"/>
              <a:gd name="T55" fmla="*/ 520 h 543"/>
              <a:gd name="T56" fmla="*/ 49 w 876"/>
              <a:gd name="T57" fmla="*/ 520 h 543"/>
              <a:gd name="T58" fmla="*/ 106 w 876"/>
              <a:gd name="T59" fmla="*/ 519 h 543"/>
              <a:gd name="T60" fmla="*/ 220 w 876"/>
              <a:gd name="T61" fmla="*/ 513 h 543"/>
              <a:gd name="T62" fmla="*/ 276 w 876"/>
              <a:gd name="T63" fmla="*/ 507 h 543"/>
              <a:gd name="T64" fmla="*/ 310 w 876"/>
              <a:gd name="T65" fmla="*/ 502 h 543"/>
              <a:gd name="T66" fmla="*/ 340 w 876"/>
              <a:gd name="T67" fmla="*/ 498 h 543"/>
              <a:gd name="T68" fmla="*/ 358 w 876"/>
              <a:gd name="T69" fmla="*/ 494 h 543"/>
              <a:gd name="T70" fmla="*/ 395 w 876"/>
              <a:gd name="T71" fmla="*/ 486 h 543"/>
              <a:gd name="T72" fmla="*/ 432 w 876"/>
              <a:gd name="T73" fmla="*/ 476 h 543"/>
              <a:gd name="T74" fmla="*/ 456 w 876"/>
              <a:gd name="T75" fmla="*/ 469 h 543"/>
              <a:gd name="T76" fmla="*/ 493 w 876"/>
              <a:gd name="T77" fmla="*/ 456 h 543"/>
              <a:gd name="T78" fmla="*/ 529 w 876"/>
              <a:gd name="T79" fmla="*/ 442 h 543"/>
              <a:gd name="T80" fmla="*/ 553 w 876"/>
              <a:gd name="T81" fmla="*/ 430 h 543"/>
              <a:gd name="T82" fmla="*/ 576 w 876"/>
              <a:gd name="T83" fmla="*/ 419 h 543"/>
              <a:gd name="T84" fmla="*/ 610 w 876"/>
              <a:gd name="T85" fmla="*/ 400 h 543"/>
              <a:gd name="T86" fmla="*/ 642 w 876"/>
              <a:gd name="T87" fmla="*/ 378 h 543"/>
              <a:gd name="T88" fmla="*/ 777 w 876"/>
              <a:gd name="T89" fmla="*/ 241 h 543"/>
              <a:gd name="T90" fmla="*/ 848 w 876"/>
              <a:gd name="T91" fmla="*/ 102 h 543"/>
              <a:gd name="T92" fmla="*/ 865 w 876"/>
              <a:gd name="T93" fmla="*/ 49 h 543"/>
              <a:gd name="T94" fmla="*/ 875 w 876"/>
              <a:gd name="T95"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6" h="543">
                <a:moveTo>
                  <a:pt x="875" y="0"/>
                </a:moveTo>
                <a:cubicBezTo>
                  <a:pt x="875" y="0"/>
                  <a:pt x="876" y="2"/>
                  <a:pt x="876" y="4"/>
                </a:cubicBezTo>
                <a:cubicBezTo>
                  <a:pt x="876" y="6"/>
                  <a:pt x="876" y="9"/>
                  <a:pt x="876" y="13"/>
                </a:cubicBezTo>
                <a:cubicBezTo>
                  <a:pt x="876" y="22"/>
                  <a:pt x="875" y="34"/>
                  <a:pt x="874" y="50"/>
                </a:cubicBezTo>
                <a:cubicBezTo>
                  <a:pt x="873" y="58"/>
                  <a:pt x="872" y="67"/>
                  <a:pt x="870" y="76"/>
                </a:cubicBezTo>
                <a:cubicBezTo>
                  <a:pt x="869" y="86"/>
                  <a:pt x="867" y="96"/>
                  <a:pt x="864" y="107"/>
                </a:cubicBezTo>
                <a:cubicBezTo>
                  <a:pt x="862" y="118"/>
                  <a:pt x="859" y="129"/>
                  <a:pt x="856" y="141"/>
                </a:cubicBezTo>
                <a:cubicBezTo>
                  <a:pt x="854" y="147"/>
                  <a:pt x="852" y="153"/>
                  <a:pt x="850" y="159"/>
                </a:cubicBezTo>
                <a:cubicBezTo>
                  <a:pt x="849" y="163"/>
                  <a:pt x="848" y="166"/>
                  <a:pt x="847" y="169"/>
                </a:cubicBezTo>
                <a:cubicBezTo>
                  <a:pt x="846" y="172"/>
                  <a:pt x="844" y="175"/>
                  <a:pt x="843" y="179"/>
                </a:cubicBezTo>
                <a:cubicBezTo>
                  <a:pt x="841" y="185"/>
                  <a:pt x="838" y="192"/>
                  <a:pt x="835" y="198"/>
                </a:cubicBezTo>
                <a:cubicBezTo>
                  <a:pt x="832" y="205"/>
                  <a:pt x="829" y="211"/>
                  <a:pt x="826" y="218"/>
                </a:cubicBezTo>
                <a:cubicBezTo>
                  <a:pt x="823" y="225"/>
                  <a:pt x="820" y="232"/>
                  <a:pt x="816" y="238"/>
                </a:cubicBezTo>
                <a:cubicBezTo>
                  <a:pt x="814" y="242"/>
                  <a:pt x="812" y="245"/>
                  <a:pt x="811" y="249"/>
                </a:cubicBezTo>
                <a:cubicBezTo>
                  <a:pt x="809" y="252"/>
                  <a:pt x="807" y="256"/>
                  <a:pt x="805" y="259"/>
                </a:cubicBezTo>
                <a:cubicBezTo>
                  <a:pt x="789" y="287"/>
                  <a:pt x="769" y="314"/>
                  <a:pt x="746" y="340"/>
                </a:cubicBezTo>
                <a:cubicBezTo>
                  <a:pt x="740" y="346"/>
                  <a:pt x="734" y="353"/>
                  <a:pt x="728" y="359"/>
                </a:cubicBezTo>
                <a:cubicBezTo>
                  <a:pt x="722" y="366"/>
                  <a:pt x="715" y="372"/>
                  <a:pt x="708" y="378"/>
                </a:cubicBezTo>
                <a:cubicBezTo>
                  <a:pt x="705" y="381"/>
                  <a:pt x="702" y="384"/>
                  <a:pt x="699" y="387"/>
                </a:cubicBezTo>
                <a:cubicBezTo>
                  <a:pt x="695" y="390"/>
                  <a:pt x="692" y="393"/>
                  <a:pt x="688" y="396"/>
                </a:cubicBezTo>
                <a:cubicBezTo>
                  <a:pt x="681" y="401"/>
                  <a:pt x="674" y="407"/>
                  <a:pt x="667" y="413"/>
                </a:cubicBezTo>
                <a:cubicBezTo>
                  <a:pt x="659" y="418"/>
                  <a:pt x="652" y="423"/>
                  <a:pt x="644" y="429"/>
                </a:cubicBezTo>
                <a:cubicBezTo>
                  <a:pt x="633" y="436"/>
                  <a:pt x="633" y="436"/>
                  <a:pt x="633" y="436"/>
                </a:cubicBezTo>
                <a:cubicBezTo>
                  <a:pt x="629" y="439"/>
                  <a:pt x="625" y="441"/>
                  <a:pt x="621" y="444"/>
                </a:cubicBezTo>
                <a:cubicBezTo>
                  <a:pt x="613" y="448"/>
                  <a:pt x="605" y="453"/>
                  <a:pt x="597" y="458"/>
                </a:cubicBezTo>
                <a:cubicBezTo>
                  <a:pt x="593" y="460"/>
                  <a:pt x="588" y="462"/>
                  <a:pt x="584" y="464"/>
                </a:cubicBezTo>
                <a:cubicBezTo>
                  <a:pt x="572" y="470"/>
                  <a:pt x="572" y="470"/>
                  <a:pt x="572" y="470"/>
                </a:cubicBezTo>
                <a:cubicBezTo>
                  <a:pt x="559" y="476"/>
                  <a:pt x="559" y="476"/>
                  <a:pt x="559" y="476"/>
                </a:cubicBezTo>
                <a:cubicBezTo>
                  <a:pt x="555" y="478"/>
                  <a:pt x="551" y="480"/>
                  <a:pt x="547" y="482"/>
                </a:cubicBezTo>
                <a:cubicBezTo>
                  <a:pt x="538" y="485"/>
                  <a:pt x="529" y="489"/>
                  <a:pt x="521" y="492"/>
                </a:cubicBezTo>
                <a:cubicBezTo>
                  <a:pt x="508" y="497"/>
                  <a:pt x="508" y="497"/>
                  <a:pt x="508" y="497"/>
                </a:cubicBezTo>
                <a:cubicBezTo>
                  <a:pt x="504" y="499"/>
                  <a:pt x="499" y="500"/>
                  <a:pt x="495" y="501"/>
                </a:cubicBezTo>
                <a:cubicBezTo>
                  <a:pt x="486" y="504"/>
                  <a:pt x="478" y="507"/>
                  <a:pt x="469" y="510"/>
                </a:cubicBezTo>
                <a:cubicBezTo>
                  <a:pt x="465" y="511"/>
                  <a:pt x="460" y="512"/>
                  <a:pt x="456" y="514"/>
                </a:cubicBezTo>
                <a:cubicBezTo>
                  <a:pt x="451" y="515"/>
                  <a:pt x="447" y="516"/>
                  <a:pt x="443" y="517"/>
                </a:cubicBezTo>
                <a:cubicBezTo>
                  <a:pt x="434" y="519"/>
                  <a:pt x="425" y="521"/>
                  <a:pt x="417" y="523"/>
                </a:cubicBezTo>
                <a:cubicBezTo>
                  <a:pt x="412" y="524"/>
                  <a:pt x="408" y="525"/>
                  <a:pt x="404" y="526"/>
                </a:cubicBezTo>
                <a:cubicBezTo>
                  <a:pt x="399" y="527"/>
                  <a:pt x="395" y="527"/>
                  <a:pt x="391" y="528"/>
                </a:cubicBezTo>
                <a:cubicBezTo>
                  <a:pt x="382" y="529"/>
                  <a:pt x="374" y="531"/>
                  <a:pt x="365" y="532"/>
                </a:cubicBezTo>
                <a:cubicBezTo>
                  <a:pt x="361" y="533"/>
                  <a:pt x="357" y="534"/>
                  <a:pt x="352" y="534"/>
                </a:cubicBezTo>
                <a:cubicBezTo>
                  <a:pt x="346" y="535"/>
                  <a:pt x="346" y="535"/>
                  <a:pt x="346" y="535"/>
                </a:cubicBezTo>
                <a:cubicBezTo>
                  <a:pt x="340" y="536"/>
                  <a:pt x="340" y="536"/>
                  <a:pt x="340" y="536"/>
                </a:cubicBezTo>
                <a:cubicBezTo>
                  <a:pt x="331" y="537"/>
                  <a:pt x="323" y="538"/>
                  <a:pt x="315" y="538"/>
                </a:cubicBezTo>
                <a:cubicBezTo>
                  <a:pt x="307" y="539"/>
                  <a:pt x="299" y="540"/>
                  <a:pt x="291" y="541"/>
                </a:cubicBezTo>
                <a:cubicBezTo>
                  <a:pt x="287" y="541"/>
                  <a:pt x="283" y="541"/>
                  <a:pt x="279" y="541"/>
                </a:cubicBezTo>
                <a:cubicBezTo>
                  <a:pt x="275" y="541"/>
                  <a:pt x="271" y="542"/>
                  <a:pt x="267" y="542"/>
                </a:cubicBezTo>
                <a:cubicBezTo>
                  <a:pt x="251" y="542"/>
                  <a:pt x="236" y="542"/>
                  <a:pt x="221" y="543"/>
                </a:cubicBezTo>
                <a:cubicBezTo>
                  <a:pt x="207" y="542"/>
                  <a:pt x="192" y="542"/>
                  <a:pt x="179" y="541"/>
                </a:cubicBezTo>
                <a:cubicBezTo>
                  <a:pt x="172" y="541"/>
                  <a:pt x="165" y="541"/>
                  <a:pt x="159" y="541"/>
                </a:cubicBezTo>
                <a:cubicBezTo>
                  <a:pt x="156" y="541"/>
                  <a:pt x="152" y="540"/>
                  <a:pt x="149" y="540"/>
                </a:cubicBezTo>
                <a:cubicBezTo>
                  <a:pt x="146" y="540"/>
                  <a:pt x="143" y="540"/>
                  <a:pt x="140" y="539"/>
                </a:cubicBezTo>
                <a:cubicBezTo>
                  <a:pt x="128" y="538"/>
                  <a:pt x="116" y="537"/>
                  <a:pt x="105" y="536"/>
                </a:cubicBezTo>
                <a:cubicBezTo>
                  <a:pt x="94" y="535"/>
                  <a:pt x="84" y="534"/>
                  <a:pt x="74" y="532"/>
                </a:cubicBezTo>
                <a:cubicBezTo>
                  <a:pt x="65" y="531"/>
                  <a:pt x="56" y="530"/>
                  <a:pt x="48" y="528"/>
                </a:cubicBezTo>
                <a:cubicBezTo>
                  <a:pt x="33" y="526"/>
                  <a:pt x="21" y="523"/>
                  <a:pt x="12" y="522"/>
                </a:cubicBezTo>
                <a:cubicBezTo>
                  <a:pt x="4" y="521"/>
                  <a:pt x="0" y="520"/>
                  <a:pt x="0" y="520"/>
                </a:cubicBezTo>
                <a:cubicBezTo>
                  <a:pt x="0" y="520"/>
                  <a:pt x="4" y="520"/>
                  <a:pt x="13" y="520"/>
                </a:cubicBezTo>
                <a:cubicBezTo>
                  <a:pt x="21" y="520"/>
                  <a:pt x="33" y="519"/>
                  <a:pt x="49" y="520"/>
                </a:cubicBezTo>
                <a:cubicBezTo>
                  <a:pt x="57" y="520"/>
                  <a:pt x="66" y="520"/>
                  <a:pt x="75" y="520"/>
                </a:cubicBezTo>
                <a:cubicBezTo>
                  <a:pt x="85" y="519"/>
                  <a:pt x="95" y="519"/>
                  <a:pt x="106" y="519"/>
                </a:cubicBezTo>
                <a:cubicBezTo>
                  <a:pt x="127" y="518"/>
                  <a:pt x="152" y="518"/>
                  <a:pt x="179" y="516"/>
                </a:cubicBezTo>
                <a:cubicBezTo>
                  <a:pt x="192" y="515"/>
                  <a:pt x="206" y="514"/>
                  <a:pt x="220" y="513"/>
                </a:cubicBezTo>
                <a:cubicBezTo>
                  <a:pt x="234" y="512"/>
                  <a:pt x="249" y="510"/>
                  <a:pt x="264" y="509"/>
                </a:cubicBezTo>
                <a:cubicBezTo>
                  <a:pt x="268" y="508"/>
                  <a:pt x="272" y="508"/>
                  <a:pt x="276" y="507"/>
                </a:cubicBezTo>
                <a:cubicBezTo>
                  <a:pt x="279" y="507"/>
                  <a:pt x="283" y="507"/>
                  <a:pt x="287" y="506"/>
                </a:cubicBezTo>
                <a:cubicBezTo>
                  <a:pt x="295" y="505"/>
                  <a:pt x="303" y="503"/>
                  <a:pt x="310" y="502"/>
                </a:cubicBezTo>
                <a:cubicBezTo>
                  <a:pt x="318" y="501"/>
                  <a:pt x="326" y="500"/>
                  <a:pt x="334" y="499"/>
                </a:cubicBezTo>
                <a:cubicBezTo>
                  <a:pt x="340" y="498"/>
                  <a:pt x="340" y="498"/>
                  <a:pt x="340" y="498"/>
                </a:cubicBezTo>
                <a:cubicBezTo>
                  <a:pt x="346" y="496"/>
                  <a:pt x="346" y="496"/>
                  <a:pt x="346" y="496"/>
                </a:cubicBezTo>
                <a:cubicBezTo>
                  <a:pt x="350" y="496"/>
                  <a:pt x="354" y="495"/>
                  <a:pt x="358" y="494"/>
                </a:cubicBezTo>
                <a:cubicBezTo>
                  <a:pt x="366" y="492"/>
                  <a:pt x="375" y="490"/>
                  <a:pt x="383" y="489"/>
                </a:cubicBezTo>
                <a:cubicBezTo>
                  <a:pt x="387" y="488"/>
                  <a:pt x="391" y="487"/>
                  <a:pt x="395" y="486"/>
                </a:cubicBezTo>
                <a:cubicBezTo>
                  <a:pt x="399" y="485"/>
                  <a:pt x="403" y="484"/>
                  <a:pt x="407" y="483"/>
                </a:cubicBezTo>
                <a:cubicBezTo>
                  <a:pt x="415" y="481"/>
                  <a:pt x="424" y="478"/>
                  <a:pt x="432" y="476"/>
                </a:cubicBezTo>
                <a:cubicBezTo>
                  <a:pt x="436" y="475"/>
                  <a:pt x="440" y="474"/>
                  <a:pt x="444" y="473"/>
                </a:cubicBezTo>
                <a:cubicBezTo>
                  <a:pt x="448" y="472"/>
                  <a:pt x="452" y="470"/>
                  <a:pt x="456" y="469"/>
                </a:cubicBezTo>
                <a:cubicBezTo>
                  <a:pt x="464" y="466"/>
                  <a:pt x="473" y="463"/>
                  <a:pt x="481" y="461"/>
                </a:cubicBezTo>
                <a:cubicBezTo>
                  <a:pt x="485" y="459"/>
                  <a:pt x="489" y="458"/>
                  <a:pt x="493" y="456"/>
                </a:cubicBezTo>
                <a:cubicBezTo>
                  <a:pt x="505" y="451"/>
                  <a:pt x="505" y="451"/>
                  <a:pt x="505" y="451"/>
                </a:cubicBezTo>
                <a:cubicBezTo>
                  <a:pt x="513" y="448"/>
                  <a:pt x="521" y="445"/>
                  <a:pt x="529" y="442"/>
                </a:cubicBezTo>
                <a:cubicBezTo>
                  <a:pt x="533" y="440"/>
                  <a:pt x="537" y="438"/>
                  <a:pt x="541" y="436"/>
                </a:cubicBezTo>
                <a:cubicBezTo>
                  <a:pt x="553" y="430"/>
                  <a:pt x="553" y="430"/>
                  <a:pt x="553" y="430"/>
                </a:cubicBezTo>
                <a:cubicBezTo>
                  <a:pt x="564" y="425"/>
                  <a:pt x="564" y="425"/>
                  <a:pt x="564" y="425"/>
                </a:cubicBezTo>
                <a:cubicBezTo>
                  <a:pt x="568" y="423"/>
                  <a:pt x="572" y="421"/>
                  <a:pt x="576" y="419"/>
                </a:cubicBezTo>
                <a:cubicBezTo>
                  <a:pt x="583" y="415"/>
                  <a:pt x="591" y="410"/>
                  <a:pt x="598" y="406"/>
                </a:cubicBezTo>
                <a:cubicBezTo>
                  <a:pt x="602" y="404"/>
                  <a:pt x="606" y="402"/>
                  <a:pt x="610" y="400"/>
                </a:cubicBezTo>
                <a:cubicBezTo>
                  <a:pt x="620" y="393"/>
                  <a:pt x="620" y="393"/>
                  <a:pt x="620" y="393"/>
                </a:cubicBezTo>
                <a:cubicBezTo>
                  <a:pt x="627" y="388"/>
                  <a:pt x="635" y="383"/>
                  <a:pt x="642" y="378"/>
                </a:cubicBezTo>
                <a:cubicBezTo>
                  <a:pt x="669" y="358"/>
                  <a:pt x="695" y="337"/>
                  <a:pt x="717" y="314"/>
                </a:cubicBezTo>
                <a:cubicBezTo>
                  <a:pt x="740" y="290"/>
                  <a:pt x="760" y="266"/>
                  <a:pt x="777" y="241"/>
                </a:cubicBezTo>
                <a:cubicBezTo>
                  <a:pt x="794" y="217"/>
                  <a:pt x="808" y="192"/>
                  <a:pt x="820" y="168"/>
                </a:cubicBezTo>
                <a:cubicBezTo>
                  <a:pt x="832" y="145"/>
                  <a:pt x="841" y="122"/>
                  <a:pt x="848" y="102"/>
                </a:cubicBezTo>
                <a:cubicBezTo>
                  <a:pt x="852" y="92"/>
                  <a:pt x="855" y="82"/>
                  <a:pt x="858" y="73"/>
                </a:cubicBezTo>
                <a:cubicBezTo>
                  <a:pt x="861" y="64"/>
                  <a:pt x="863" y="56"/>
                  <a:pt x="865" y="49"/>
                </a:cubicBezTo>
                <a:cubicBezTo>
                  <a:pt x="869" y="33"/>
                  <a:pt x="872" y="21"/>
                  <a:pt x="873" y="13"/>
                </a:cubicBezTo>
                <a:cubicBezTo>
                  <a:pt x="875" y="5"/>
                  <a:pt x="875" y="0"/>
                  <a:pt x="875" y="0"/>
                </a:cubicBezTo>
                <a:close/>
              </a:path>
            </a:pathLst>
          </a:custGeom>
          <a:solidFill>
            <a:srgbClr val="B17F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0" name="Grup 89">
            <a:extLst>
              <a:ext uri="{FF2B5EF4-FFF2-40B4-BE49-F238E27FC236}">
                <a16:creationId xmlns:a16="http://schemas.microsoft.com/office/drawing/2014/main" id="{35DC644E-BFF0-6847-8105-85B07C3C3859}"/>
              </a:ext>
            </a:extLst>
          </p:cNvPr>
          <p:cNvGrpSpPr/>
          <p:nvPr/>
        </p:nvGrpSpPr>
        <p:grpSpPr>
          <a:xfrm>
            <a:off x="4483520" y="1912217"/>
            <a:ext cx="1954213" cy="1795463"/>
            <a:chOff x="2433638" y="547688"/>
            <a:chExt cx="1954213" cy="1795463"/>
          </a:xfrm>
        </p:grpSpPr>
        <p:sp>
          <p:nvSpPr>
            <p:cNvPr id="91" name="Freeform 14">
              <a:extLst>
                <a:ext uri="{FF2B5EF4-FFF2-40B4-BE49-F238E27FC236}">
                  <a16:creationId xmlns:a16="http://schemas.microsoft.com/office/drawing/2014/main" id="{21E9B21D-162B-C940-8C66-84C6425D339F}"/>
                </a:ext>
              </a:extLst>
            </p:cNvPr>
            <p:cNvSpPr>
              <a:spLocks/>
            </p:cNvSpPr>
            <p:nvPr/>
          </p:nvSpPr>
          <p:spPr bwMode="auto">
            <a:xfrm>
              <a:off x="2433638" y="560388"/>
              <a:ext cx="1939925" cy="1782763"/>
            </a:xfrm>
            <a:custGeom>
              <a:avLst/>
              <a:gdLst>
                <a:gd name="T0" fmla="*/ 502 w 631"/>
                <a:gd name="T1" fmla="*/ 36 h 580"/>
                <a:gd name="T2" fmla="*/ 280 w 631"/>
                <a:gd name="T3" fmla="*/ 128 h 580"/>
                <a:gd name="T4" fmla="*/ 273 w 631"/>
                <a:gd name="T5" fmla="*/ 140 h 580"/>
                <a:gd name="T6" fmla="*/ 259 w 631"/>
                <a:gd name="T7" fmla="*/ 135 h 580"/>
                <a:gd name="T8" fmla="*/ 36 w 631"/>
                <a:gd name="T9" fmla="*/ 227 h 580"/>
                <a:gd name="T10" fmla="*/ 129 w 631"/>
                <a:gd name="T11" fmla="*/ 450 h 580"/>
                <a:gd name="T12" fmla="*/ 143 w 631"/>
                <a:gd name="T13" fmla="*/ 456 h 580"/>
                <a:gd name="T14" fmla="*/ 456 w 631"/>
                <a:gd name="T15" fmla="*/ 580 h 580"/>
                <a:gd name="T16" fmla="*/ 589 w 631"/>
                <a:gd name="T17" fmla="*/ 271 h 580"/>
                <a:gd name="T18" fmla="*/ 594 w 631"/>
                <a:gd name="T19" fmla="*/ 257 h 580"/>
                <a:gd name="T20" fmla="*/ 502 w 631"/>
                <a:gd name="T21" fmla="*/ 3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0">
                  <a:moveTo>
                    <a:pt x="502" y="36"/>
                  </a:moveTo>
                  <a:cubicBezTo>
                    <a:pt x="415" y="0"/>
                    <a:pt x="316" y="41"/>
                    <a:pt x="280" y="128"/>
                  </a:cubicBezTo>
                  <a:cubicBezTo>
                    <a:pt x="273" y="140"/>
                    <a:pt x="273" y="140"/>
                    <a:pt x="273" y="140"/>
                  </a:cubicBezTo>
                  <a:cubicBezTo>
                    <a:pt x="259" y="135"/>
                    <a:pt x="259" y="135"/>
                    <a:pt x="259" y="135"/>
                  </a:cubicBezTo>
                  <a:cubicBezTo>
                    <a:pt x="171" y="99"/>
                    <a:pt x="72" y="140"/>
                    <a:pt x="36" y="227"/>
                  </a:cubicBezTo>
                  <a:cubicBezTo>
                    <a:pt x="0" y="315"/>
                    <a:pt x="41" y="414"/>
                    <a:pt x="129" y="450"/>
                  </a:cubicBezTo>
                  <a:cubicBezTo>
                    <a:pt x="143" y="456"/>
                    <a:pt x="143" y="456"/>
                    <a:pt x="143" y="456"/>
                  </a:cubicBezTo>
                  <a:cubicBezTo>
                    <a:pt x="143" y="456"/>
                    <a:pt x="357" y="523"/>
                    <a:pt x="456" y="580"/>
                  </a:cubicBezTo>
                  <a:cubicBezTo>
                    <a:pt x="484" y="468"/>
                    <a:pt x="589" y="271"/>
                    <a:pt x="589" y="271"/>
                  </a:cubicBezTo>
                  <a:cubicBezTo>
                    <a:pt x="594" y="257"/>
                    <a:pt x="594" y="257"/>
                    <a:pt x="594" y="257"/>
                  </a:cubicBezTo>
                  <a:cubicBezTo>
                    <a:pt x="631" y="171"/>
                    <a:pt x="590" y="72"/>
                    <a:pt x="502" y="36"/>
                  </a:cubicBezTo>
                  <a:close/>
                </a:path>
              </a:pathLst>
            </a:custGeom>
            <a:solidFill>
              <a:srgbClr val="3AA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15">
              <a:extLst>
                <a:ext uri="{FF2B5EF4-FFF2-40B4-BE49-F238E27FC236}">
                  <a16:creationId xmlns:a16="http://schemas.microsoft.com/office/drawing/2014/main" id="{E6AAB663-70EB-7845-8931-5EB1EC2A39DC}"/>
                </a:ext>
              </a:extLst>
            </p:cNvPr>
            <p:cNvSpPr>
              <a:spLocks/>
            </p:cNvSpPr>
            <p:nvPr/>
          </p:nvSpPr>
          <p:spPr bwMode="auto">
            <a:xfrm>
              <a:off x="2449513" y="547688"/>
              <a:ext cx="1938338" cy="1782763"/>
            </a:xfrm>
            <a:custGeom>
              <a:avLst/>
              <a:gdLst>
                <a:gd name="T0" fmla="*/ 502 w 631"/>
                <a:gd name="T1" fmla="*/ 36 h 580"/>
                <a:gd name="T2" fmla="*/ 280 w 631"/>
                <a:gd name="T3" fmla="*/ 128 h 580"/>
                <a:gd name="T4" fmla="*/ 273 w 631"/>
                <a:gd name="T5" fmla="*/ 140 h 580"/>
                <a:gd name="T6" fmla="*/ 259 w 631"/>
                <a:gd name="T7" fmla="*/ 135 h 580"/>
                <a:gd name="T8" fmla="*/ 36 w 631"/>
                <a:gd name="T9" fmla="*/ 227 h 580"/>
                <a:gd name="T10" fmla="*/ 129 w 631"/>
                <a:gd name="T11" fmla="*/ 450 h 580"/>
                <a:gd name="T12" fmla="*/ 143 w 631"/>
                <a:gd name="T13" fmla="*/ 456 h 580"/>
                <a:gd name="T14" fmla="*/ 456 w 631"/>
                <a:gd name="T15" fmla="*/ 580 h 580"/>
                <a:gd name="T16" fmla="*/ 589 w 631"/>
                <a:gd name="T17" fmla="*/ 271 h 580"/>
                <a:gd name="T18" fmla="*/ 594 w 631"/>
                <a:gd name="T19" fmla="*/ 257 h 580"/>
                <a:gd name="T20" fmla="*/ 502 w 631"/>
                <a:gd name="T21" fmla="*/ 3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0">
                  <a:moveTo>
                    <a:pt x="502" y="36"/>
                  </a:moveTo>
                  <a:cubicBezTo>
                    <a:pt x="415" y="0"/>
                    <a:pt x="316" y="41"/>
                    <a:pt x="280" y="128"/>
                  </a:cubicBezTo>
                  <a:cubicBezTo>
                    <a:pt x="273" y="140"/>
                    <a:pt x="273" y="140"/>
                    <a:pt x="273" y="140"/>
                  </a:cubicBezTo>
                  <a:cubicBezTo>
                    <a:pt x="259" y="135"/>
                    <a:pt x="259" y="135"/>
                    <a:pt x="259" y="135"/>
                  </a:cubicBezTo>
                  <a:cubicBezTo>
                    <a:pt x="171" y="99"/>
                    <a:pt x="72" y="140"/>
                    <a:pt x="36" y="227"/>
                  </a:cubicBezTo>
                  <a:cubicBezTo>
                    <a:pt x="0" y="315"/>
                    <a:pt x="41" y="414"/>
                    <a:pt x="129" y="450"/>
                  </a:cubicBezTo>
                  <a:cubicBezTo>
                    <a:pt x="143" y="456"/>
                    <a:pt x="143" y="456"/>
                    <a:pt x="143" y="456"/>
                  </a:cubicBezTo>
                  <a:cubicBezTo>
                    <a:pt x="143" y="456"/>
                    <a:pt x="357" y="523"/>
                    <a:pt x="456" y="580"/>
                  </a:cubicBezTo>
                  <a:cubicBezTo>
                    <a:pt x="484" y="468"/>
                    <a:pt x="589" y="271"/>
                    <a:pt x="589" y="271"/>
                  </a:cubicBezTo>
                  <a:cubicBezTo>
                    <a:pt x="594" y="257"/>
                    <a:pt x="594" y="257"/>
                    <a:pt x="594" y="257"/>
                  </a:cubicBezTo>
                  <a:cubicBezTo>
                    <a:pt x="631" y="171"/>
                    <a:pt x="590" y="72"/>
                    <a:pt x="502" y="36"/>
                  </a:cubicBezTo>
                  <a:close/>
                </a:path>
              </a:pathLst>
            </a:custGeom>
            <a:solidFill>
              <a:srgbClr val="95C1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3" name="Grup 92">
            <a:extLst>
              <a:ext uri="{FF2B5EF4-FFF2-40B4-BE49-F238E27FC236}">
                <a16:creationId xmlns:a16="http://schemas.microsoft.com/office/drawing/2014/main" id="{6E77E04B-4A7E-3147-9F8D-D22B366129AF}"/>
              </a:ext>
            </a:extLst>
          </p:cNvPr>
          <p:cNvGrpSpPr/>
          <p:nvPr/>
        </p:nvGrpSpPr>
        <p:grpSpPr>
          <a:xfrm>
            <a:off x="4096170" y="3228254"/>
            <a:ext cx="1795463" cy="1962150"/>
            <a:chOff x="2046288" y="1863725"/>
            <a:chExt cx="1795463" cy="1962150"/>
          </a:xfrm>
        </p:grpSpPr>
        <p:sp>
          <p:nvSpPr>
            <p:cNvPr id="94" name="Freeform 20">
              <a:extLst>
                <a:ext uri="{FF2B5EF4-FFF2-40B4-BE49-F238E27FC236}">
                  <a16:creationId xmlns:a16="http://schemas.microsoft.com/office/drawing/2014/main" id="{FCF64FFF-6B5B-BF4A-83DB-E4A5027AB34A}"/>
                </a:ext>
              </a:extLst>
            </p:cNvPr>
            <p:cNvSpPr>
              <a:spLocks/>
            </p:cNvSpPr>
            <p:nvPr/>
          </p:nvSpPr>
          <p:spPr bwMode="auto">
            <a:xfrm>
              <a:off x="2046288" y="1885950"/>
              <a:ext cx="1785938" cy="1939925"/>
            </a:xfrm>
            <a:custGeom>
              <a:avLst/>
              <a:gdLst>
                <a:gd name="T0" fmla="*/ 36 w 581"/>
                <a:gd name="T1" fmla="*/ 128 h 631"/>
                <a:gd name="T2" fmla="*/ 129 w 581"/>
                <a:gd name="T3" fmla="*/ 351 h 631"/>
                <a:gd name="T4" fmla="*/ 141 w 581"/>
                <a:gd name="T5" fmla="*/ 358 h 631"/>
                <a:gd name="T6" fmla="*/ 135 w 581"/>
                <a:gd name="T7" fmla="*/ 372 h 631"/>
                <a:gd name="T8" fmla="*/ 228 w 581"/>
                <a:gd name="T9" fmla="*/ 595 h 631"/>
                <a:gd name="T10" fmla="*/ 451 w 581"/>
                <a:gd name="T11" fmla="*/ 502 h 631"/>
                <a:gd name="T12" fmla="*/ 457 w 581"/>
                <a:gd name="T13" fmla="*/ 488 h 631"/>
                <a:gd name="T14" fmla="*/ 581 w 581"/>
                <a:gd name="T15" fmla="*/ 175 h 631"/>
                <a:gd name="T16" fmla="*/ 271 w 581"/>
                <a:gd name="T17" fmla="*/ 42 h 631"/>
                <a:gd name="T18" fmla="*/ 257 w 581"/>
                <a:gd name="T19" fmla="*/ 36 h 631"/>
                <a:gd name="T20" fmla="*/ 36 w 581"/>
                <a:gd name="T21" fmla="*/ 128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36" y="128"/>
                  </a:moveTo>
                  <a:cubicBezTo>
                    <a:pt x="0" y="216"/>
                    <a:pt x="42" y="315"/>
                    <a:pt x="129" y="351"/>
                  </a:cubicBezTo>
                  <a:cubicBezTo>
                    <a:pt x="141" y="358"/>
                    <a:pt x="141" y="358"/>
                    <a:pt x="141" y="358"/>
                  </a:cubicBezTo>
                  <a:cubicBezTo>
                    <a:pt x="135" y="372"/>
                    <a:pt x="135" y="372"/>
                    <a:pt x="135" y="372"/>
                  </a:cubicBezTo>
                  <a:cubicBezTo>
                    <a:pt x="99" y="459"/>
                    <a:pt x="141" y="559"/>
                    <a:pt x="228" y="595"/>
                  </a:cubicBezTo>
                  <a:cubicBezTo>
                    <a:pt x="315" y="631"/>
                    <a:pt x="415" y="590"/>
                    <a:pt x="451" y="502"/>
                  </a:cubicBezTo>
                  <a:cubicBezTo>
                    <a:pt x="457" y="488"/>
                    <a:pt x="457" y="488"/>
                    <a:pt x="457" y="488"/>
                  </a:cubicBezTo>
                  <a:cubicBezTo>
                    <a:pt x="457" y="488"/>
                    <a:pt x="524" y="273"/>
                    <a:pt x="581" y="175"/>
                  </a:cubicBezTo>
                  <a:cubicBezTo>
                    <a:pt x="469" y="147"/>
                    <a:pt x="271" y="42"/>
                    <a:pt x="271" y="42"/>
                  </a:cubicBezTo>
                  <a:cubicBezTo>
                    <a:pt x="257" y="36"/>
                    <a:pt x="257" y="36"/>
                    <a:pt x="257" y="36"/>
                  </a:cubicBezTo>
                  <a:cubicBezTo>
                    <a:pt x="172" y="0"/>
                    <a:pt x="72" y="41"/>
                    <a:pt x="36" y="128"/>
                  </a:cubicBezTo>
                  <a:close/>
                </a:path>
              </a:pathLst>
            </a:custGeom>
            <a:solidFill>
              <a:srgbClr val="BE1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21">
              <a:extLst>
                <a:ext uri="{FF2B5EF4-FFF2-40B4-BE49-F238E27FC236}">
                  <a16:creationId xmlns:a16="http://schemas.microsoft.com/office/drawing/2014/main" id="{651CD676-0A5C-744F-9258-6A543A860C3B}"/>
                </a:ext>
              </a:extLst>
            </p:cNvPr>
            <p:cNvSpPr>
              <a:spLocks/>
            </p:cNvSpPr>
            <p:nvPr/>
          </p:nvSpPr>
          <p:spPr bwMode="auto">
            <a:xfrm>
              <a:off x="2055813" y="1863725"/>
              <a:ext cx="1785938" cy="1939925"/>
            </a:xfrm>
            <a:custGeom>
              <a:avLst/>
              <a:gdLst>
                <a:gd name="T0" fmla="*/ 36 w 581"/>
                <a:gd name="T1" fmla="*/ 129 h 631"/>
                <a:gd name="T2" fmla="*/ 129 w 581"/>
                <a:gd name="T3" fmla="*/ 352 h 631"/>
                <a:gd name="T4" fmla="*/ 141 w 581"/>
                <a:gd name="T5" fmla="*/ 358 h 631"/>
                <a:gd name="T6" fmla="*/ 135 w 581"/>
                <a:gd name="T7" fmla="*/ 372 h 631"/>
                <a:gd name="T8" fmla="*/ 228 w 581"/>
                <a:gd name="T9" fmla="*/ 595 h 631"/>
                <a:gd name="T10" fmla="*/ 451 w 581"/>
                <a:gd name="T11" fmla="*/ 503 h 631"/>
                <a:gd name="T12" fmla="*/ 456 w 581"/>
                <a:gd name="T13" fmla="*/ 488 h 631"/>
                <a:gd name="T14" fmla="*/ 581 w 581"/>
                <a:gd name="T15" fmla="*/ 175 h 631"/>
                <a:gd name="T16" fmla="*/ 271 w 581"/>
                <a:gd name="T17" fmla="*/ 43 h 631"/>
                <a:gd name="T18" fmla="*/ 257 w 581"/>
                <a:gd name="T19" fmla="*/ 37 h 631"/>
                <a:gd name="T20" fmla="*/ 36 w 581"/>
                <a:gd name="T21" fmla="*/ 129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36" y="129"/>
                  </a:moveTo>
                  <a:cubicBezTo>
                    <a:pt x="0" y="216"/>
                    <a:pt x="41" y="316"/>
                    <a:pt x="129" y="352"/>
                  </a:cubicBezTo>
                  <a:cubicBezTo>
                    <a:pt x="141" y="358"/>
                    <a:pt x="141" y="358"/>
                    <a:pt x="141" y="358"/>
                  </a:cubicBezTo>
                  <a:cubicBezTo>
                    <a:pt x="135" y="372"/>
                    <a:pt x="135" y="372"/>
                    <a:pt x="135" y="372"/>
                  </a:cubicBezTo>
                  <a:cubicBezTo>
                    <a:pt x="99" y="460"/>
                    <a:pt x="140" y="559"/>
                    <a:pt x="228" y="595"/>
                  </a:cubicBezTo>
                  <a:cubicBezTo>
                    <a:pt x="315" y="631"/>
                    <a:pt x="415" y="590"/>
                    <a:pt x="451" y="503"/>
                  </a:cubicBezTo>
                  <a:cubicBezTo>
                    <a:pt x="456" y="488"/>
                    <a:pt x="456" y="488"/>
                    <a:pt x="456" y="488"/>
                  </a:cubicBezTo>
                  <a:cubicBezTo>
                    <a:pt x="456" y="488"/>
                    <a:pt x="524" y="274"/>
                    <a:pt x="581" y="175"/>
                  </a:cubicBezTo>
                  <a:cubicBezTo>
                    <a:pt x="469" y="147"/>
                    <a:pt x="271" y="43"/>
                    <a:pt x="271" y="43"/>
                  </a:cubicBezTo>
                  <a:cubicBezTo>
                    <a:pt x="257" y="37"/>
                    <a:pt x="257" y="37"/>
                    <a:pt x="257" y="37"/>
                  </a:cubicBezTo>
                  <a:cubicBezTo>
                    <a:pt x="172" y="0"/>
                    <a:pt x="72" y="41"/>
                    <a:pt x="36" y="129"/>
                  </a:cubicBezTo>
                  <a:close/>
                </a:path>
              </a:pathLst>
            </a:custGeom>
            <a:solidFill>
              <a:srgbClr val="E633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6" name="Grup 95">
            <a:extLst>
              <a:ext uri="{FF2B5EF4-FFF2-40B4-BE49-F238E27FC236}">
                <a16:creationId xmlns:a16="http://schemas.microsoft.com/office/drawing/2014/main" id="{E60F8EDE-0FDA-1B41-8B0F-4BE3C173669A}"/>
              </a:ext>
            </a:extLst>
          </p:cNvPr>
          <p:cNvGrpSpPr/>
          <p:nvPr/>
        </p:nvGrpSpPr>
        <p:grpSpPr>
          <a:xfrm>
            <a:off x="5951957" y="2328142"/>
            <a:ext cx="1787810" cy="1947863"/>
            <a:chOff x="3902075" y="963613"/>
            <a:chExt cx="1787810" cy="1947863"/>
          </a:xfrm>
        </p:grpSpPr>
        <p:sp>
          <p:nvSpPr>
            <p:cNvPr id="97" name="Freeform 23">
              <a:extLst>
                <a:ext uri="{FF2B5EF4-FFF2-40B4-BE49-F238E27FC236}">
                  <a16:creationId xmlns:a16="http://schemas.microsoft.com/office/drawing/2014/main" id="{E42F7CE6-ECC2-B342-AB0A-1F13FF5925E0}"/>
                </a:ext>
              </a:extLst>
            </p:cNvPr>
            <p:cNvSpPr>
              <a:spLocks/>
            </p:cNvSpPr>
            <p:nvPr/>
          </p:nvSpPr>
          <p:spPr bwMode="auto">
            <a:xfrm>
              <a:off x="3902075" y="973138"/>
              <a:ext cx="1785938" cy="1938338"/>
            </a:xfrm>
            <a:custGeom>
              <a:avLst/>
              <a:gdLst>
                <a:gd name="T0" fmla="*/ 545 w 581"/>
                <a:gd name="T1" fmla="*/ 503 h 631"/>
                <a:gd name="T2" fmla="*/ 452 w 581"/>
                <a:gd name="T3" fmla="*/ 280 h 631"/>
                <a:gd name="T4" fmla="*/ 440 w 581"/>
                <a:gd name="T5" fmla="*/ 273 h 631"/>
                <a:gd name="T6" fmla="*/ 446 w 581"/>
                <a:gd name="T7" fmla="*/ 259 h 631"/>
                <a:gd name="T8" fmla="*/ 353 w 581"/>
                <a:gd name="T9" fmla="*/ 36 h 631"/>
                <a:gd name="T10" fmla="*/ 130 w 581"/>
                <a:gd name="T11" fmla="*/ 129 h 631"/>
                <a:gd name="T12" fmla="*/ 124 w 581"/>
                <a:gd name="T13" fmla="*/ 143 h 631"/>
                <a:gd name="T14" fmla="*/ 0 w 581"/>
                <a:gd name="T15" fmla="*/ 456 h 631"/>
                <a:gd name="T16" fmla="*/ 308 w 581"/>
                <a:gd name="T17" fmla="*/ 589 h 631"/>
                <a:gd name="T18" fmla="*/ 322 w 581"/>
                <a:gd name="T19" fmla="*/ 595 h 631"/>
                <a:gd name="T20" fmla="*/ 545 w 581"/>
                <a:gd name="T21" fmla="*/ 503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545" y="503"/>
                  </a:moveTo>
                  <a:cubicBezTo>
                    <a:pt x="581" y="415"/>
                    <a:pt x="540" y="316"/>
                    <a:pt x="452" y="280"/>
                  </a:cubicBezTo>
                  <a:cubicBezTo>
                    <a:pt x="440" y="273"/>
                    <a:pt x="440" y="273"/>
                    <a:pt x="440" y="273"/>
                  </a:cubicBezTo>
                  <a:cubicBezTo>
                    <a:pt x="446" y="259"/>
                    <a:pt x="446" y="259"/>
                    <a:pt x="446" y="259"/>
                  </a:cubicBezTo>
                  <a:cubicBezTo>
                    <a:pt x="482" y="172"/>
                    <a:pt x="441" y="72"/>
                    <a:pt x="353" y="36"/>
                  </a:cubicBezTo>
                  <a:cubicBezTo>
                    <a:pt x="266" y="0"/>
                    <a:pt x="166" y="41"/>
                    <a:pt x="130" y="129"/>
                  </a:cubicBezTo>
                  <a:cubicBezTo>
                    <a:pt x="124" y="143"/>
                    <a:pt x="124" y="143"/>
                    <a:pt x="124" y="143"/>
                  </a:cubicBezTo>
                  <a:cubicBezTo>
                    <a:pt x="124" y="143"/>
                    <a:pt x="57" y="357"/>
                    <a:pt x="0" y="456"/>
                  </a:cubicBezTo>
                  <a:cubicBezTo>
                    <a:pt x="108" y="486"/>
                    <a:pt x="308" y="589"/>
                    <a:pt x="308" y="589"/>
                  </a:cubicBezTo>
                  <a:cubicBezTo>
                    <a:pt x="322" y="595"/>
                    <a:pt x="322" y="595"/>
                    <a:pt x="322" y="595"/>
                  </a:cubicBezTo>
                  <a:cubicBezTo>
                    <a:pt x="409" y="631"/>
                    <a:pt x="509" y="590"/>
                    <a:pt x="545" y="503"/>
                  </a:cubicBezTo>
                  <a:close/>
                </a:path>
              </a:pathLst>
            </a:custGeom>
            <a:solidFill>
              <a:srgbClr val="E94E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24">
              <a:extLst>
                <a:ext uri="{FF2B5EF4-FFF2-40B4-BE49-F238E27FC236}">
                  <a16:creationId xmlns:a16="http://schemas.microsoft.com/office/drawing/2014/main" id="{4BA73718-A503-644B-A0D9-78EFBFCFCB37}"/>
                </a:ext>
              </a:extLst>
            </p:cNvPr>
            <p:cNvSpPr>
              <a:spLocks/>
            </p:cNvSpPr>
            <p:nvPr/>
          </p:nvSpPr>
          <p:spPr bwMode="auto">
            <a:xfrm>
              <a:off x="3903947" y="963613"/>
              <a:ext cx="1785938" cy="1943100"/>
            </a:xfrm>
            <a:custGeom>
              <a:avLst/>
              <a:gdLst>
                <a:gd name="T0" fmla="*/ 545 w 581"/>
                <a:gd name="T1" fmla="*/ 503 h 632"/>
                <a:gd name="T2" fmla="*/ 452 w 581"/>
                <a:gd name="T3" fmla="*/ 280 h 632"/>
                <a:gd name="T4" fmla="*/ 440 w 581"/>
                <a:gd name="T5" fmla="*/ 274 h 632"/>
                <a:gd name="T6" fmla="*/ 446 w 581"/>
                <a:gd name="T7" fmla="*/ 259 h 632"/>
                <a:gd name="T8" fmla="*/ 353 w 581"/>
                <a:gd name="T9" fmla="*/ 36 h 632"/>
                <a:gd name="T10" fmla="*/ 130 w 581"/>
                <a:gd name="T11" fmla="*/ 129 h 632"/>
                <a:gd name="T12" fmla="*/ 124 w 581"/>
                <a:gd name="T13" fmla="*/ 143 h 632"/>
                <a:gd name="T14" fmla="*/ 0 w 581"/>
                <a:gd name="T15" fmla="*/ 456 h 632"/>
                <a:gd name="T16" fmla="*/ 308 w 581"/>
                <a:gd name="T17" fmla="*/ 590 h 632"/>
                <a:gd name="T18" fmla="*/ 322 w 581"/>
                <a:gd name="T19" fmla="*/ 596 h 632"/>
                <a:gd name="T20" fmla="*/ 545 w 581"/>
                <a:gd name="T21" fmla="*/ 503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2">
                  <a:moveTo>
                    <a:pt x="545" y="503"/>
                  </a:moveTo>
                  <a:cubicBezTo>
                    <a:pt x="581" y="416"/>
                    <a:pt x="540" y="316"/>
                    <a:pt x="452" y="280"/>
                  </a:cubicBezTo>
                  <a:cubicBezTo>
                    <a:pt x="440" y="274"/>
                    <a:pt x="440" y="274"/>
                    <a:pt x="440" y="274"/>
                  </a:cubicBezTo>
                  <a:cubicBezTo>
                    <a:pt x="446" y="259"/>
                    <a:pt x="446" y="259"/>
                    <a:pt x="446" y="259"/>
                  </a:cubicBezTo>
                  <a:cubicBezTo>
                    <a:pt x="482" y="172"/>
                    <a:pt x="441" y="73"/>
                    <a:pt x="353" y="36"/>
                  </a:cubicBezTo>
                  <a:cubicBezTo>
                    <a:pt x="266" y="0"/>
                    <a:pt x="166" y="42"/>
                    <a:pt x="130" y="129"/>
                  </a:cubicBezTo>
                  <a:cubicBezTo>
                    <a:pt x="124" y="143"/>
                    <a:pt x="124" y="143"/>
                    <a:pt x="124" y="143"/>
                  </a:cubicBezTo>
                  <a:cubicBezTo>
                    <a:pt x="124" y="143"/>
                    <a:pt x="57" y="358"/>
                    <a:pt x="0" y="456"/>
                  </a:cubicBezTo>
                  <a:cubicBezTo>
                    <a:pt x="108" y="486"/>
                    <a:pt x="308" y="590"/>
                    <a:pt x="308" y="590"/>
                  </a:cubicBezTo>
                  <a:cubicBezTo>
                    <a:pt x="322" y="596"/>
                    <a:pt x="322" y="596"/>
                    <a:pt x="322" y="596"/>
                  </a:cubicBezTo>
                  <a:cubicBezTo>
                    <a:pt x="409" y="632"/>
                    <a:pt x="509" y="590"/>
                    <a:pt x="545" y="503"/>
                  </a:cubicBezTo>
                  <a:close/>
                </a:path>
              </a:pathLst>
            </a:custGeom>
            <a:solidFill>
              <a:srgbClr val="F39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9" name="Grup 98">
            <a:extLst>
              <a:ext uri="{FF2B5EF4-FFF2-40B4-BE49-F238E27FC236}">
                <a16:creationId xmlns:a16="http://schemas.microsoft.com/office/drawing/2014/main" id="{B9DC9E8F-9F08-0941-AE60-888474833A59}"/>
              </a:ext>
            </a:extLst>
          </p:cNvPr>
          <p:cNvGrpSpPr/>
          <p:nvPr/>
        </p:nvGrpSpPr>
        <p:grpSpPr>
          <a:xfrm>
            <a:off x="6053557" y="4255367"/>
            <a:ext cx="883869" cy="685800"/>
            <a:chOff x="4003675" y="2890838"/>
            <a:chExt cx="883869" cy="685800"/>
          </a:xfrm>
        </p:grpSpPr>
        <p:sp>
          <p:nvSpPr>
            <p:cNvPr id="100" name="Freeform 12">
              <a:extLst>
                <a:ext uri="{FF2B5EF4-FFF2-40B4-BE49-F238E27FC236}">
                  <a16:creationId xmlns:a16="http://schemas.microsoft.com/office/drawing/2014/main" id="{8091C211-7927-4042-A984-827489F0F301}"/>
                </a:ext>
              </a:extLst>
            </p:cNvPr>
            <p:cNvSpPr>
              <a:spLocks noEditPoints="1"/>
            </p:cNvSpPr>
            <p:nvPr/>
          </p:nvSpPr>
          <p:spPr bwMode="auto">
            <a:xfrm>
              <a:off x="4035425" y="2943225"/>
              <a:ext cx="482600" cy="633413"/>
            </a:xfrm>
            <a:custGeom>
              <a:avLst/>
              <a:gdLst>
                <a:gd name="T0" fmla="*/ 93 w 157"/>
                <a:gd name="T1" fmla="*/ 48 h 206"/>
                <a:gd name="T2" fmla="*/ 52 w 157"/>
                <a:gd name="T3" fmla="*/ 12 h 206"/>
                <a:gd name="T4" fmla="*/ 44 w 157"/>
                <a:gd name="T5" fmla="*/ 4 h 206"/>
                <a:gd name="T6" fmla="*/ 33 w 157"/>
                <a:gd name="T7" fmla="*/ 2 h 206"/>
                <a:gd name="T8" fmla="*/ 5 w 157"/>
                <a:gd name="T9" fmla="*/ 17 h 206"/>
                <a:gd name="T10" fmla="*/ 2 w 157"/>
                <a:gd name="T11" fmla="*/ 28 h 206"/>
                <a:gd name="T12" fmla="*/ 4 w 157"/>
                <a:gd name="T13" fmla="*/ 39 h 206"/>
                <a:gd name="T14" fmla="*/ 12 w 157"/>
                <a:gd name="T15" fmla="*/ 94 h 206"/>
                <a:gd name="T16" fmla="*/ 20 w 157"/>
                <a:gd name="T17" fmla="*/ 119 h 206"/>
                <a:gd name="T18" fmla="*/ 63 w 157"/>
                <a:gd name="T19" fmla="*/ 194 h 206"/>
                <a:gd name="T20" fmla="*/ 89 w 157"/>
                <a:gd name="T21" fmla="*/ 201 h 206"/>
                <a:gd name="T22" fmla="*/ 145 w 157"/>
                <a:gd name="T23" fmla="*/ 169 h 206"/>
                <a:gd name="T24" fmla="*/ 152 w 157"/>
                <a:gd name="T25" fmla="*/ 143 h 206"/>
                <a:gd name="T26" fmla="*/ 110 w 157"/>
                <a:gd name="T27" fmla="*/ 68 h 206"/>
                <a:gd name="T28" fmla="*/ 93 w 157"/>
                <a:gd name="T29" fmla="*/ 48 h 206"/>
                <a:gd name="T30" fmla="*/ 26 w 157"/>
                <a:gd name="T31" fmla="*/ 92 h 206"/>
                <a:gd name="T32" fmla="*/ 18 w 157"/>
                <a:gd name="T33" fmla="*/ 37 h 206"/>
                <a:gd name="T34" fmla="*/ 16 w 157"/>
                <a:gd name="T35" fmla="*/ 27 h 206"/>
                <a:gd name="T36" fmla="*/ 36 w 157"/>
                <a:gd name="T37" fmla="*/ 17 h 206"/>
                <a:gd name="T38" fmla="*/ 43 w 157"/>
                <a:gd name="T39" fmla="*/ 23 h 206"/>
                <a:gd name="T40" fmla="*/ 84 w 157"/>
                <a:gd name="T41" fmla="*/ 59 h 206"/>
                <a:gd name="T42" fmla="*/ 97 w 157"/>
                <a:gd name="T43" fmla="*/ 75 h 206"/>
                <a:gd name="T44" fmla="*/ 103 w 157"/>
                <a:gd name="T45" fmla="*/ 85 h 206"/>
                <a:gd name="T46" fmla="*/ 103 w 157"/>
                <a:gd name="T47" fmla="*/ 87 h 206"/>
                <a:gd name="T48" fmla="*/ 92 w 157"/>
                <a:gd name="T49" fmla="*/ 109 h 206"/>
                <a:gd name="T50" fmla="*/ 74 w 157"/>
                <a:gd name="T51" fmla="*/ 111 h 206"/>
                <a:gd name="T52" fmla="*/ 55 w 157"/>
                <a:gd name="T53" fmla="*/ 113 h 206"/>
                <a:gd name="T54" fmla="*/ 42 w 157"/>
                <a:gd name="T55" fmla="*/ 128 h 206"/>
                <a:gd name="T56" fmla="*/ 33 w 157"/>
                <a:gd name="T57" fmla="*/ 112 h 206"/>
                <a:gd name="T58" fmla="*/ 26 w 157"/>
                <a:gd name="T59" fmla="*/ 9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7" h="206">
                  <a:moveTo>
                    <a:pt x="93" y="48"/>
                  </a:moveTo>
                  <a:cubicBezTo>
                    <a:pt x="52" y="12"/>
                    <a:pt x="52" y="12"/>
                    <a:pt x="52" y="12"/>
                  </a:cubicBezTo>
                  <a:cubicBezTo>
                    <a:pt x="47" y="8"/>
                    <a:pt x="44" y="5"/>
                    <a:pt x="44" y="4"/>
                  </a:cubicBezTo>
                  <a:cubicBezTo>
                    <a:pt x="41" y="1"/>
                    <a:pt x="36" y="0"/>
                    <a:pt x="33" y="2"/>
                  </a:cubicBezTo>
                  <a:cubicBezTo>
                    <a:pt x="5" y="17"/>
                    <a:pt x="5" y="17"/>
                    <a:pt x="5" y="17"/>
                  </a:cubicBezTo>
                  <a:cubicBezTo>
                    <a:pt x="2" y="19"/>
                    <a:pt x="0" y="24"/>
                    <a:pt x="2" y="28"/>
                  </a:cubicBezTo>
                  <a:cubicBezTo>
                    <a:pt x="2" y="29"/>
                    <a:pt x="3" y="33"/>
                    <a:pt x="4" y="39"/>
                  </a:cubicBezTo>
                  <a:cubicBezTo>
                    <a:pt x="12" y="94"/>
                    <a:pt x="12" y="94"/>
                    <a:pt x="12" y="94"/>
                  </a:cubicBezTo>
                  <a:cubicBezTo>
                    <a:pt x="13" y="101"/>
                    <a:pt x="17" y="112"/>
                    <a:pt x="20" y="119"/>
                  </a:cubicBezTo>
                  <a:cubicBezTo>
                    <a:pt x="63" y="194"/>
                    <a:pt x="63" y="194"/>
                    <a:pt x="63" y="194"/>
                  </a:cubicBezTo>
                  <a:cubicBezTo>
                    <a:pt x="68" y="203"/>
                    <a:pt x="79" y="206"/>
                    <a:pt x="89" y="201"/>
                  </a:cubicBezTo>
                  <a:cubicBezTo>
                    <a:pt x="145" y="169"/>
                    <a:pt x="145" y="169"/>
                    <a:pt x="145" y="169"/>
                  </a:cubicBezTo>
                  <a:cubicBezTo>
                    <a:pt x="154" y="164"/>
                    <a:pt x="157" y="153"/>
                    <a:pt x="152" y="143"/>
                  </a:cubicBezTo>
                  <a:cubicBezTo>
                    <a:pt x="110" y="68"/>
                    <a:pt x="110" y="68"/>
                    <a:pt x="110" y="68"/>
                  </a:cubicBezTo>
                  <a:cubicBezTo>
                    <a:pt x="106" y="62"/>
                    <a:pt x="99" y="53"/>
                    <a:pt x="93" y="48"/>
                  </a:cubicBezTo>
                  <a:close/>
                  <a:moveTo>
                    <a:pt x="26" y="92"/>
                  </a:moveTo>
                  <a:cubicBezTo>
                    <a:pt x="18" y="37"/>
                    <a:pt x="18" y="37"/>
                    <a:pt x="18" y="37"/>
                  </a:cubicBezTo>
                  <a:cubicBezTo>
                    <a:pt x="17" y="33"/>
                    <a:pt x="17" y="30"/>
                    <a:pt x="16" y="27"/>
                  </a:cubicBezTo>
                  <a:cubicBezTo>
                    <a:pt x="36" y="17"/>
                    <a:pt x="36" y="17"/>
                    <a:pt x="36" y="17"/>
                  </a:cubicBezTo>
                  <a:cubicBezTo>
                    <a:pt x="37" y="18"/>
                    <a:pt x="39" y="20"/>
                    <a:pt x="43" y="23"/>
                  </a:cubicBezTo>
                  <a:cubicBezTo>
                    <a:pt x="84" y="59"/>
                    <a:pt x="84" y="59"/>
                    <a:pt x="84" y="59"/>
                  </a:cubicBezTo>
                  <a:cubicBezTo>
                    <a:pt x="88" y="63"/>
                    <a:pt x="95" y="70"/>
                    <a:pt x="97" y="75"/>
                  </a:cubicBezTo>
                  <a:cubicBezTo>
                    <a:pt x="103" y="85"/>
                    <a:pt x="103" y="85"/>
                    <a:pt x="103" y="85"/>
                  </a:cubicBezTo>
                  <a:cubicBezTo>
                    <a:pt x="103" y="86"/>
                    <a:pt x="103" y="86"/>
                    <a:pt x="103" y="87"/>
                  </a:cubicBezTo>
                  <a:cubicBezTo>
                    <a:pt x="102" y="91"/>
                    <a:pt x="99" y="105"/>
                    <a:pt x="92" y="109"/>
                  </a:cubicBezTo>
                  <a:cubicBezTo>
                    <a:pt x="87" y="112"/>
                    <a:pt x="80" y="111"/>
                    <a:pt x="74" y="111"/>
                  </a:cubicBezTo>
                  <a:cubicBezTo>
                    <a:pt x="68" y="110"/>
                    <a:pt x="61" y="110"/>
                    <a:pt x="55" y="113"/>
                  </a:cubicBezTo>
                  <a:cubicBezTo>
                    <a:pt x="50" y="116"/>
                    <a:pt x="45" y="122"/>
                    <a:pt x="42" y="128"/>
                  </a:cubicBezTo>
                  <a:cubicBezTo>
                    <a:pt x="33" y="112"/>
                    <a:pt x="33" y="112"/>
                    <a:pt x="33" y="112"/>
                  </a:cubicBezTo>
                  <a:cubicBezTo>
                    <a:pt x="30" y="107"/>
                    <a:pt x="27" y="98"/>
                    <a:pt x="26" y="92"/>
                  </a:cubicBezTo>
                  <a:close/>
                </a:path>
              </a:pathLst>
            </a:custGeom>
            <a:solidFill>
              <a:srgbClr val="5757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13">
              <a:extLst>
                <a:ext uri="{FF2B5EF4-FFF2-40B4-BE49-F238E27FC236}">
                  <a16:creationId xmlns:a16="http://schemas.microsoft.com/office/drawing/2014/main" id="{DC2164C2-4562-9245-915C-D862209C6CB1}"/>
                </a:ext>
              </a:extLst>
            </p:cNvPr>
            <p:cNvSpPr>
              <a:spLocks/>
            </p:cNvSpPr>
            <p:nvPr/>
          </p:nvSpPr>
          <p:spPr bwMode="auto">
            <a:xfrm>
              <a:off x="4003675" y="2890838"/>
              <a:ext cx="141288" cy="98425"/>
            </a:xfrm>
            <a:custGeom>
              <a:avLst/>
              <a:gdLst>
                <a:gd name="T0" fmla="*/ 12 w 46"/>
                <a:gd name="T1" fmla="*/ 31 h 32"/>
                <a:gd name="T2" fmla="*/ 41 w 46"/>
                <a:gd name="T3" fmla="*/ 14 h 32"/>
                <a:gd name="T4" fmla="*/ 44 w 46"/>
                <a:gd name="T5" fmla="*/ 4 h 32"/>
                <a:gd name="T6" fmla="*/ 34 w 46"/>
                <a:gd name="T7" fmla="*/ 2 h 32"/>
                <a:gd name="T8" fmla="*/ 5 w 46"/>
                <a:gd name="T9" fmla="*/ 18 h 32"/>
                <a:gd name="T10" fmla="*/ 2 w 46"/>
                <a:gd name="T11" fmla="*/ 28 h 32"/>
                <a:gd name="T12" fmla="*/ 12 w 46"/>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46" h="32">
                  <a:moveTo>
                    <a:pt x="12" y="31"/>
                  </a:moveTo>
                  <a:cubicBezTo>
                    <a:pt x="41" y="14"/>
                    <a:pt x="41" y="14"/>
                    <a:pt x="41" y="14"/>
                  </a:cubicBezTo>
                  <a:cubicBezTo>
                    <a:pt x="45" y="12"/>
                    <a:pt x="46" y="8"/>
                    <a:pt x="44" y="4"/>
                  </a:cubicBezTo>
                  <a:cubicBezTo>
                    <a:pt x="42" y="1"/>
                    <a:pt x="38" y="0"/>
                    <a:pt x="34" y="2"/>
                  </a:cubicBezTo>
                  <a:cubicBezTo>
                    <a:pt x="5" y="18"/>
                    <a:pt x="5" y="18"/>
                    <a:pt x="5" y="18"/>
                  </a:cubicBezTo>
                  <a:cubicBezTo>
                    <a:pt x="2" y="20"/>
                    <a:pt x="0" y="24"/>
                    <a:pt x="2" y="28"/>
                  </a:cubicBezTo>
                  <a:cubicBezTo>
                    <a:pt x="4" y="31"/>
                    <a:pt x="9" y="32"/>
                    <a:pt x="12" y="31"/>
                  </a:cubicBezTo>
                  <a:close/>
                </a:path>
              </a:pathLst>
            </a:custGeom>
            <a:solidFill>
              <a:srgbClr val="5757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Rectangle 32">
              <a:extLst>
                <a:ext uri="{FF2B5EF4-FFF2-40B4-BE49-F238E27FC236}">
                  <a16:creationId xmlns:a16="http://schemas.microsoft.com/office/drawing/2014/main" id="{48E4A20A-331F-364E-8422-4FC5DDE18B14}"/>
                </a:ext>
              </a:extLst>
            </p:cNvPr>
            <p:cNvSpPr>
              <a:spLocks noChangeArrowheads="1"/>
            </p:cNvSpPr>
            <p:nvPr/>
          </p:nvSpPr>
          <p:spPr bwMode="auto">
            <a:xfrm>
              <a:off x="4597400" y="3322638"/>
              <a:ext cx="2901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1400" b="1" i="0" u="none" strike="noStrike" kern="1200" cap="none" spc="0" normalizeH="0" baseline="0" noProof="0">
                  <a:ln>
                    <a:noFill/>
                  </a:ln>
                  <a:solidFill>
                    <a:srgbClr val="575756"/>
                  </a:solidFill>
                  <a:effectLst/>
                  <a:uLnTx/>
                  <a:uFillTx/>
                  <a:latin typeface="Calibri" panose="020F0502020204030204"/>
                  <a:ea typeface="+mn-ea"/>
                  <a:cs typeface="+mn-cs"/>
                </a:rPr>
                <a:t>SÜT</a:t>
              </a:r>
              <a:endParaRPr kumimoji="0" lang="tr-TR" alt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4" name="Grup 103">
            <a:extLst>
              <a:ext uri="{FF2B5EF4-FFF2-40B4-BE49-F238E27FC236}">
                <a16:creationId xmlns:a16="http://schemas.microsoft.com/office/drawing/2014/main" id="{72DB0FB7-6B50-FD47-BD63-F0518C6676E2}"/>
              </a:ext>
            </a:extLst>
          </p:cNvPr>
          <p:cNvGrpSpPr/>
          <p:nvPr/>
        </p:nvGrpSpPr>
        <p:grpSpPr>
          <a:xfrm>
            <a:off x="4781970" y="3837854"/>
            <a:ext cx="596900" cy="635001"/>
            <a:chOff x="2732088" y="2473325"/>
            <a:chExt cx="596900" cy="635001"/>
          </a:xfrm>
        </p:grpSpPr>
        <p:sp>
          <p:nvSpPr>
            <p:cNvPr id="105" name="Freeform 22">
              <a:extLst>
                <a:ext uri="{FF2B5EF4-FFF2-40B4-BE49-F238E27FC236}">
                  <a16:creationId xmlns:a16="http://schemas.microsoft.com/office/drawing/2014/main" id="{EC2E4D9B-A72A-A445-A1DA-5CA6AE7A960F}"/>
                </a:ext>
              </a:extLst>
            </p:cNvPr>
            <p:cNvSpPr>
              <a:spLocks noEditPoints="1"/>
            </p:cNvSpPr>
            <p:nvPr/>
          </p:nvSpPr>
          <p:spPr bwMode="auto">
            <a:xfrm>
              <a:off x="2732088" y="2516188"/>
              <a:ext cx="596900" cy="592138"/>
            </a:xfrm>
            <a:custGeom>
              <a:avLst/>
              <a:gdLst>
                <a:gd name="T0" fmla="*/ 172 w 194"/>
                <a:gd name="T1" fmla="*/ 22 h 193"/>
                <a:gd name="T2" fmla="*/ 144 w 194"/>
                <a:gd name="T3" fmla="*/ 0 h 193"/>
                <a:gd name="T4" fmla="*/ 116 w 194"/>
                <a:gd name="T5" fmla="*/ 28 h 193"/>
                <a:gd name="T6" fmla="*/ 118 w 194"/>
                <a:gd name="T7" fmla="*/ 39 h 193"/>
                <a:gd name="T8" fmla="*/ 100 w 194"/>
                <a:gd name="T9" fmla="*/ 56 h 193"/>
                <a:gd name="T10" fmla="*/ 96 w 194"/>
                <a:gd name="T11" fmla="*/ 56 h 193"/>
                <a:gd name="T12" fmla="*/ 18 w 194"/>
                <a:gd name="T13" fmla="*/ 94 h 193"/>
                <a:gd name="T14" fmla="*/ 0 w 194"/>
                <a:gd name="T15" fmla="*/ 135 h 193"/>
                <a:gd name="T16" fmla="*/ 58 w 194"/>
                <a:gd name="T17" fmla="*/ 193 h 193"/>
                <a:gd name="T18" fmla="*/ 100 w 194"/>
                <a:gd name="T19" fmla="*/ 176 h 193"/>
                <a:gd name="T20" fmla="*/ 138 w 194"/>
                <a:gd name="T21" fmla="*/ 98 h 193"/>
                <a:gd name="T22" fmla="*/ 137 w 194"/>
                <a:gd name="T23" fmla="*/ 93 h 193"/>
                <a:gd name="T24" fmla="*/ 155 w 194"/>
                <a:gd name="T25" fmla="*/ 76 h 193"/>
                <a:gd name="T26" fmla="*/ 166 w 194"/>
                <a:gd name="T27" fmla="*/ 78 h 193"/>
                <a:gd name="T28" fmla="*/ 194 w 194"/>
                <a:gd name="T29" fmla="*/ 49 h 193"/>
                <a:gd name="T30" fmla="*/ 172 w 194"/>
                <a:gd name="T31" fmla="*/ 22 h 193"/>
                <a:gd name="T32" fmla="*/ 166 w 194"/>
                <a:gd name="T33" fmla="*/ 66 h 193"/>
                <a:gd name="T34" fmla="*/ 157 w 194"/>
                <a:gd name="T35" fmla="*/ 63 h 193"/>
                <a:gd name="T36" fmla="*/ 153 w 194"/>
                <a:gd name="T37" fmla="*/ 61 h 193"/>
                <a:gd name="T38" fmla="*/ 134 w 194"/>
                <a:gd name="T39" fmla="*/ 80 h 193"/>
                <a:gd name="T40" fmla="*/ 114 w 194"/>
                <a:gd name="T41" fmla="*/ 60 h 193"/>
                <a:gd name="T42" fmla="*/ 133 w 194"/>
                <a:gd name="T43" fmla="*/ 41 h 193"/>
                <a:gd name="T44" fmla="*/ 130 w 194"/>
                <a:gd name="T45" fmla="*/ 36 h 193"/>
                <a:gd name="T46" fmla="*/ 128 w 194"/>
                <a:gd name="T47" fmla="*/ 28 h 193"/>
                <a:gd name="T48" fmla="*/ 144 w 194"/>
                <a:gd name="T49" fmla="*/ 12 h 193"/>
                <a:gd name="T50" fmla="*/ 161 w 194"/>
                <a:gd name="T51" fmla="*/ 27 h 193"/>
                <a:gd name="T52" fmla="*/ 161 w 194"/>
                <a:gd name="T53" fmla="*/ 33 h 193"/>
                <a:gd name="T54" fmla="*/ 166 w 194"/>
                <a:gd name="T55" fmla="*/ 33 h 193"/>
                <a:gd name="T56" fmla="*/ 182 w 194"/>
                <a:gd name="T57" fmla="*/ 49 h 193"/>
                <a:gd name="T58" fmla="*/ 166 w 194"/>
                <a:gd name="T59"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4" h="193">
                  <a:moveTo>
                    <a:pt x="172" y="22"/>
                  </a:moveTo>
                  <a:cubicBezTo>
                    <a:pt x="169" y="9"/>
                    <a:pt x="158" y="0"/>
                    <a:pt x="144" y="0"/>
                  </a:cubicBezTo>
                  <a:cubicBezTo>
                    <a:pt x="129" y="0"/>
                    <a:pt x="116" y="12"/>
                    <a:pt x="116" y="28"/>
                  </a:cubicBezTo>
                  <a:cubicBezTo>
                    <a:pt x="116" y="32"/>
                    <a:pt x="117" y="35"/>
                    <a:pt x="118" y="39"/>
                  </a:cubicBezTo>
                  <a:cubicBezTo>
                    <a:pt x="100" y="56"/>
                    <a:pt x="100" y="56"/>
                    <a:pt x="100" y="56"/>
                  </a:cubicBezTo>
                  <a:cubicBezTo>
                    <a:pt x="99" y="56"/>
                    <a:pt x="98" y="56"/>
                    <a:pt x="96" y="56"/>
                  </a:cubicBezTo>
                  <a:cubicBezTo>
                    <a:pt x="81" y="56"/>
                    <a:pt x="28" y="83"/>
                    <a:pt x="18" y="94"/>
                  </a:cubicBezTo>
                  <a:cubicBezTo>
                    <a:pt x="7" y="104"/>
                    <a:pt x="0" y="119"/>
                    <a:pt x="0" y="135"/>
                  </a:cubicBezTo>
                  <a:cubicBezTo>
                    <a:pt x="0" y="167"/>
                    <a:pt x="26" y="193"/>
                    <a:pt x="58" y="193"/>
                  </a:cubicBezTo>
                  <a:cubicBezTo>
                    <a:pt x="75" y="193"/>
                    <a:pt x="89" y="187"/>
                    <a:pt x="100" y="176"/>
                  </a:cubicBezTo>
                  <a:cubicBezTo>
                    <a:pt x="110" y="166"/>
                    <a:pt x="138" y="113"/>
                    <a:pt x="138" y="98"/>
                  </a:cubicBezTo>
                  <a:cubicBezTo>
                    <a:pt x="138" y="96"/>
                    <a:pt x="138" y="95"/>
                    <a:pt x="137" y="93"/>
                  </a:cubicBezTo>
                  <a:cubicBezTo>
                    <a:pt x="155" y="76"/>
                    <a:pt x="155" y="76"/>
                    <a:pt x="155" y="76"/>
                  </a:cubicBezTo>
                  <a:cubicBezTo>
                    <a:pt x="158" y="77"/>
                    <a:pt x="162" y="78"/>
                    <a:pt x="166" y="78"/>
                  </a:cubicBezTo>
                  <a:cubicBezTo>
                    <a:pt x="181" y="78"/>
                    <a:pt x="194" y="65"/>
                    <a:pt x="194" y="49"/>
                  </a:cubicBezTo>
                  <a:cubicBezTo>
                    <a:pt x="194" y="36"/>
                    <a:pt x="185" y="25"/>
                    <a:pt x="172" y="22"/>
                  </a:cubicBezTo>
                  <a:close/>
                  <a:moveTo>
                    <a:pt x="166" y="66"/>
                  </a:moveTo>
                  <a:cubicBezTo>
                    <a:pt x="163" y="66"/>
                    <a:pt x="160" y="65"/>
                    <a:pt x="157" y="63"/>
                  </a:cubicBezTo>
                  <a:cubicBezTo>
                    <a:pt x="153" y="61"/>
                    <a:pt x="153" y="61"/>
                    <a:pt x="153" y="61"/>
                  </a:cubicBezTo>
                  <a:cubicBezTo>
                    <a:pt x="134" y="80"/>
                    <a:pt x="134" y="80"/>
                    <a:pt x="134" y="80"/>
                  </a:cubicBezTo>
                  <a:cubicBezTo>
                    <a:pt x="130" y="71"/>
                    <a:pt x="122" y="64"/>
                    <a:pt x="114" y="60"/>
                  </a:cubicBezTo>
                  <a:cubicBezTo>
                    <a:pt x="133" y="41"/>
                    <a:pt x="133" y="41"/>
                    <a:pt x="133" y="41"/>
                  </a:cubicBezTo>
                  <a:cubicBezTo>
                    <a:pt x="130" y="36"/>
                    <a:pt x="130" y="36"/>
                    <a:pt x="130" y="36"/>
                  </a:cubicBezTo>
                  <a:cubicBezTo>
                    <a:pt x="129" y="34"/>
                    <a:pt x="128" y="31"/>
                    <a:pt x="128" y="28"/>
                  </a:cubicBezTo>
                  <a:cubicBezTo>
                    <a:pt x="128" y="19"/>
                    <a:pt x="135" y="12"/>
                    <a:pt x="144" y="12"/>
                  </a:cubicBezTo>
                  <a:cubicBezTo>
                    <a:pt x="153" y="12"/>
                    <a:pt x="160" y="19"/>
                    <a:pt x="161" y="27"/>
                  </a:cubicBezTo>
                  <a:cubicBezTo>
                    <a:pt x="161" y="33"/>
                    <a:pt x="161" y="33"/>
                    <a:pt x="161" y="33"/>
                  </a:cubicBezTo>
                  <a:cubicBezTo>
                    <a:pt x="166" y="33"/>
                    <a:pt x="166" y="33"/>
                    <a:pt x="166" y="33"/>
                  </a:cubicBezTo>
                  <a:cubicBezTo>
                    <a:pt x="175" y="33"/>
                    <a:pt x="182" y="41"/>
                    <a:pt x="182" y="49"/>
                  </a:cubicBezTo>
                  <a:cubicBezTo>
                    <a:pt x="182" y="58"/>
                    <a:pt x="175" y="66"/>
                    <a:pt x="166" y="6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Rectangle 33">
              <a:extLst>
                <a:ext uri="{FF2B5EF4-FFF2-40B4-BE49-F238E27FC236}">
                  <a16:creationId xmlns:a16="http://schemas.microsoft.com/office/drawing/2014/main" id="{E52C23C0-5C62-344C-9DC3-133796126433}"/>
                </a:ext>
              </a:extLst>
            </p:cNvPr>
            <p:cNvSpPr>
              <a:spLocks noChangeArrowheads="1"/>
            </p:cNvSpPr>
            <p:nvPr/>
          </p:nvSpPr>
          <p:spPr bwMode="auto">
            <a:xfrm>
              <a:off x="2744788" y="2473325"/>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1400" b="1" i="0" u="none" strike="noStrike" kern="1200" cap="none" spc="0" normalizeH="0" baseline="0" noProof="0" dirty="0">
                  <a:ln>
                    <a:noFill/>
                  </a:ln>
                  <a:solidFill>
                    <a:srgbClr val="FFFFFF"/>
                  </a:solidFill>
                  <a:effectLst/>
                  <a:uLnTx/>
                  <a:uFillTx/>
                  <a:latin typeface="Calibri" panose="020F0502020204030204"/>
                  <a:ea typeface="+mn-ea"/>
                  <a:cs typeface="+mn-cs"/>
                </a:rPr>
                <a:t>E</a:t>
              </a:r>
              <a:endParaRPr kumimoji="0" lang="tr-TR" alt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7" name="Rectangle 34">
              <a:extLst>
                <a:ext uri="{FF2B5EF4-FFF2-40B4-BE49-F238E27FC236}">
                  <a16:creationId xmlns:a16="http://schemas.microsoft.com/office/drawing/2014/main" id="{68BC6A44-DEDC-9E4D-B4B7-83CEFF8559D9}"/>
                </a:ext>
              </a:extLst>
            </p:cNvPr>
            <p:cNvSpPr>
              <a:spLocks noChangeArrowheads="1"/>
            </p:cNvSpPr>
            <p:nvPr/>
          </p:nvSpPr>
          <p:spPr bwMode="auto">
            <a:xfrm>
              <a:off x="2840038" y="2473325"/>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1400" b="1" i="0" u="none" strike="noStrike" kern="1200" cap="none" spc="0" normalizeH="0" baseline="0" noProof="0">
                  <a:ln>
                    <a:noFill/>
                  </a:ln>
                  <a:solidFill>
                    <a:srgbClr val="FFFFFF"/>
                  </a:solidFill>
                  <a:effectLst/>
                  <a:uLnTx/>
                  <a:uFillTx/>
                  <a:latin typeface="Calibri" panose="020F0502020204030204"/>
                  <a:ea typeface="+mn-ea"/>
                  <a:cs typeface="+mn-cs"/>
                </a:rPr>
                <a:t>T</a:t>
              </a:r>
              <a:endParaRPr kumimoji="0" lang="tr-TR" alt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8" name="Grup 107">
            <a:extLst>
              <a:ext uri="{FF2B5EF4-FFF2-40B4-BE49-F238E27FC236}">
                <a16:creationId xmlns:a16="http://schemas.microsoft.com/office/drawing/2014/main" id="{391F6D85-292A-F949-9A11-B0D15C9B02F8}"/>
              </a:ext>
            </a:extLst>
          </p:cNvPr>
          <p:cNvGrpSpPr/>
          <p:nvPr/>
        </p:nvGrpSpPr>
        <p:grpSpPr>
          <a:xfrm>
            <a:off x="4754982" y="2629767"/>
            <a:ext cx="1146175" cy="558800"/>
            <a:chOff x="2705100" y="1265238"/>
            <a:chExt cx="1146175" cy="558800"/>
          </a:xfrm>
        </p:grpSpPr>
        <p:sp>
          <p:nvSpPr>
            <p:cNvPr id="109" name="Freeform 16">
              <a:extLst>
                <a:ext uri="{FF2B5EF4-FFF2-40B4-BE49-F238E27FC236}">
                  <a16:creationId xmlns:a16="http://schemas.microsoft.com/office/drawing/2014/main" id="{C7B6D3B2-E943-4E44-829B-EB24A4EB36FD}"/>
                </a:ext>
              </a:extLst>
            </p:cNvPr>
            <p:cNvSpPr>
              <a:spLocks/>
            </p:cNvSpPr>
            <p:nvPr/>
          </p:nvSpPr>
          <p:spPr bwMode="auto">
            <a:xfrm>
              <a:off x="3355975" y="1397000"/>
              <a:ext cx="358775" cy="427038"/>
            </a:xfrm>
            <a:custGeom>
              <a:avLst/>
              <a:gdLst>
                <a:gd name="T0" fmla="*/ 73 w 117"/>
                <a:gd name="T1" fmla="*/ 7 h 139"/>
                <a:gd name="T2" fmla="*/ 109 w 117"/>
                <a:gd name="T3" fmla="*/ 81 h 139"/>
                <a:gd name="T4" fmla="*/ 44 w 117"/>
                <a:gd name="T5" fmla="*/ 133 h 139"/>
                <a:gd name="T6" fmla="*/ 8 w 117"/>
                <a:gd name="T7" fmla="*/ 58 h 139"/>
                <a:gd name="T8" fmla="*/ 73 w 117"/>
                <a:gd name="T9" fmla="*/ 7 h 139"/>
              </a:gdLst>
              <a:ahLst/>
              <a:cxnLst>
                <a:cxn ang="0">
                  <a:pos x="T0" y="T1"/>
                </a:cxn>
                <a:cxn ang="0">
                  <a:pos x="T2" y="T3"/>
                </a:cxn>
                <a:cxn ang="0">
                  <a:pos x="T4" y="T5"/>
                </a:cxn>
                <a:cxn ang="0">
                  <a:pos x="T6" y="T7"/>
                </a:cxn>
                <a:cxn ang="0">
                  <a:pos x="T8" y="T9"/>
                </a:cxn>
              </a:cxnLst>
              <a:rect l="0" t="0" r="r" b="b"/>
              <a:pathLst>
                <a:path w="117" h="139">
                  <a:moveTo>
                    <a:pt x="73" y="7"/>
                  </a:moveTo>
                  <a:cubicBezTo>
                    <a:pt x="101" y="13"/>
                    <a:pt x="117" y="47"/>
                    <a:pt x="109" y="81"/>
                  </a:cubicBezTo>
                  <a:cubicBezTo>
                    <a:pt x="101" y="116"/>
                    <a:pt x="72" y="139"/>
                    <a:pt x="44" y="133"/>
                  </a:cubicBezTo>
                  <a:cubicBezTo>
                    <a:pt x="16" y="126"/>
                    <a:pt x="0" y="93"/>
                    <a:pt x="8" y="58"/>
                  </a:cubicBezTo>
                  <a:cubicBezTo>
                    <a:pt x="16" y="23"/>
                    <a:pt x="45" y="0"/>
                    <a:pt x="73"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17">
              <a:extLst>
                <a:ext uri="{FF2B5EF4-FFF2-40B4-BE49-F238E27FC236}">
                  <a16:creationId xmlns:a16="http://schemas.microsoft.com/office/drawing/2014/main" id="{D5CC95FF-11F3-C14E-89F6-9A6CF59A4C87}"/>
                </a:ext>
              </a:extLst>
            </p:cNvPr>
            <p:cNvSpPr>
              <a:spLocks/>
            </p:cNvSpPr>
            <p:nvPr/>
          </p:nvSpPr>
          <p:spPr bwMode="auto">
            <a:xfrm>
              <a:off x="3625850" y="1403350"/>
              <a:ext cx="225425" cy="414338"/>
            </a:xfrm>
            <a:custGeom>
              <a:avLst/>
              <a:gdLst>
                <a:gd name="T0" fmla="*/ 29 w 73"/>
                <a:gd name="T1" fmla="*/ 2 h 135"/>
                <a:gd name="T2" fmla="*/ 4 w 73"/>
                <a:gd name="T3" fmla="*/ 4 h 135"/>
                <a:gd name="T4" fmla="*/ 30 w 73"/>
                <a:gd name="T5" fmla="*/ 81 h 135"/>
                <a:gd name="T6" fmla="*/ 0 w 73"/>
                <a:gd name="T7" fmla="*/ 128 h 135"/>
                <a:gd name="T8" fmla="*/ 66 w 73"/>
                <a:gd name="T9" fmla="*/ 77 h 135"/>
                <a:gd name="T10" fmla="*/ 29 w 73"/>
                <a:gd name="T11" fmla="*/ 2 h 135"/>
              </a:gdLst>
              <a:ahLst/>
              <a:cxnLst>
                <a:cxn ang="0">
                  <a:pos x="T0" y="T1"/>
                </a:cxn>
                <a:cxn ang="0">
                  <a:pos x="T2" y="T3"/>
                </a:cxn>
                <a:cxn ang="0">
                  <a:pos x="T4" y="T5"/>
                </a:cxn>
                <a:cxn ang="0">
                  <a:pos x="T6" y="T7"/>
                </a:cxn>
                <a:cxn ang="0">
                  <a:pos x="T8" y="T9"/>
                </a:cxn>
                <a:cxn ang="0">
                  <a:pos x="T10" y="T11"/>
                </a:cxn>
              </a:cxnLst>
              <a:rect l="0" t="0" r="r" b="b"/>
              <a:pathLst>
                <a:path w="73" h="135">
                  <a:moveTo>
                    <a:pt x="29" y="2"/>
                  </a:moveTo>
                  <a:cubicBezTo>
                    <a:pt x="21" y="0"/>
                    <a:pt x="12" y="1"/>
                    <a:pt x="4" y="4"/>
                  </a:cubicBezTo>
                  <a:cubicBezTo>
                    <a:pt x="26" y="18"/>
                    <a:pt x="37" y="49"/>
                    <a:pt x="30" y="81"/>
                  </a:cubicBezTo>
                  <a:cubicBezTo>
                    <a:pt x="25" y="101"/>
                    <a:pt x="14" y="118"/>
                    <a:pt x="0" y="128"/>
                  </a:cubicBezTo>
                  <a:cubicBezTo>
                    <a:pt x="28" y="135"/>
                    <a:pt x="58" y="112"/>
                    <a:pt x="66" y="77"/>
                  </a:cubicBezTo>
                  <a:cubicBezTo>
                    <a:pt x="73" y="42"/>
                    <a:pt x="57" y="9"/>
                    <a:pt x="2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18">
              <a:extLst>
                <a:ext uri="{FF2B5EF4-FFF2-40B4-BE49-F238E27FC236}">
                  <a16:creationId xmlns:a16="http://schemas.microsoft.com/office/drawing/2014/main" id="{ABBE3A70-DB4F-BD4C-B4A2-B70167B28896}"/>
                </a:ext>
              </a:extLst>
            </p:cNvPr>
            <p:cNvSpPr>
              <a:spLocks/>
            </p:cNvSpPr>
            <p:nvPr/>
          </p:nvSpPr>
          <p:spPr bwMode="auto">
            <a:xfrm>
              <a:off x="3238500" y="1331913"/>
              <a:ext cx="292100" cy="409575"/>
            </a:xfrm>
            <a:custGeom>
              <a:avLst/>
              <a:gdLst>
                <a:gd name="T0" fmla="*/ 38 w 95"/>
                <a:gd name="T1" fmla="*/ 77 h 133"/>
                <a:gd name="T2" fmla="*/ 95 w 95"/>
                <a:gd name="T3" fmla="*/ 19 h 133"/>
                <a:gd name="T4" fmla="*/ 73 w 95"/>
                <a:gd name="T5" fmla="*/ 7 h 133"/>
                <a:gd name="T6" fmla="*/ 8 w 95"/>
                <a:gd name="T7" fmla="*/ 58 h 133"/>
                <a:gd name="T8" fmla="*/ 44 w 95"/>
                <a:gd name="T9" fmla="*/ 133 h 133"/>
                <a:gd name="T10" fmla="*/ 38 w 95"/>
                <a:gd name="T11" fmla="*/ 77 h 133"/>
              </a:gdLst>
              <a:ahLst/>
              <a:cxnLst>
                <a:cxn ang="0">
                  <a:pos x="T0" y="T1"/>
                </a:cxn>
                <a:cxn ang="0">
                  <a:pos x="T2" y="T3"/>
                </a:cxn>
                <a:cxn ang="0">
                  <a:pos x="T4" y="T5"/>
                </a:cxn>
                <a:cxn ang="0">
                  <a:pos x="T6" y="T7"/>
                </a:cxn>
                <a:cxn ang="0">
                  <a:pos x="T8" y="T9"/>
                </a:cxn>
                <a:cxn ang="0">
                  <a:pos x="T10" y="T11"/>
                </a:cxn>
              </a:cxnLst>
              <a:rect l="0" t="0" r="r" b="b"/>
              <a:pathLst>
                <a:path w="95" h="133">
                  <a:moveTo>
                    <a:pt x="38" y="77"/>
                  </a:moveTo>
                  <a:cubicBezTo>
                    <a:pt x="45" y="45"/>
                    <a:pt x="69" y="22"/>
                    <a:pt x="95" y="19"/>
                  </a:cubicBezTo>
                  <a:cubicBezTo>
                    <a:pt x="89" y="13"/>
                    <a:pt x="82" y="8"/>
                    <a:pt x="73" y="7"/>
                  </a:cubicBezTo>
                  <a:cubicBezTo>
                    <a:pt x="45" y="0"/>
                    <a:pt x="16" y="23"/>
                    <a:pt x="8" y="58"/>
                  </a:cubicBezTo>
                  <a:cubicBezTo>
                    <a:pt x="0" y="93"/>
                    <a:pt x="16" y="126"/>
                    <a:pt x="44" y="133"/>
                  </a:cubicBezTo>
                  <a:cubicBezTo>
                    <a:pt x="36" y="117"/>
                    <a:pt x="33" y="97"/>
                    <a:pt x="38"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19">
              <a:extLst>
                <a:ext uri="{FF2B5EF4-FFF2-40B4-BE49-F238E27FC236}">
                  <a16:creationId xmlns:a16="http://schemas.microsoft.com/office/drawing/2014/main" id="{267721BD-BC13-CE4A-9183-91BAA307F835}"/>
                </a:ext>
              </a:extLst>
            </p:cNvPr>
            <p:cNvSpPr>
              <a:spLocks/>
            </p:cNvSpPr>
            <p:nvPr/>
          </p:nvSpPr>
          <p:spPr bwMode="auto">
            <a:xfrm>
              <a:off x="3559175" y="1265238"/>
              <a:ext cx="177800" cy="138113"/>
            </a:xfrm>
            <a:custGeom>
              <a:avLst/>
              <a:gdLst>
                <a:gd name="T0" fmla="*/ 9 w 58"/>
                <a:gd name="T1" fmla="*/ 42 h 45"/>
                <a:gd name="T2" fmla="*/ 18 w 58"/>
                <a:gd name="T3" fmla="*/ 45 h 45"/>
                <a:gd name="T4" fmla="*/ 58 w 58"/>
                <a:gd name="T5" fmla="*/ 21 h 45"/>
                <a:gd name="T6" fmla="*/ 51 w 58"/>
                <a:gd name="T7" fmla="*/ 0 h 45"/>
                <a:gd name="T8" fmla="*/ 0 w 58"/>
                <a:gd name="T9" fmla="*/ 41 h 45"/>
                <a:gd name="T10" fmla="*/ 9 w 58"/>
                <a:gd name="T11" fmla="*/ 42 h 45"/>
              </a:gdLst>
              <a:ahLst/>
              <a:cxnLst>
                <a:cxn ang="0">
                  <a:pos x="T0" y="T1"/>
                </a:cxn>
                <a:cxn ang="0">
                  <a:pos x="T2" y="T3"/>
                </a:cxn>
                <a:cxn ang="0">
                  <a:pos x="T4" y="T5"/>
                </a:cxn>
                <a:cxn ang="0">
                  <a:pos x="T6" y="T7"/>
                </a:cxn>
                <a:cxn ang="0">
                  <a:pos x="T8" y="T9"/>
                </a:cxn>
                <a:cxn ang="0">
                  <a:pos x="T10" y="T11"/>
                </a:cxn>
              </a:cxnLst>
              <a:rect l="0" t="0" r="r" b="b"/>
              <a:pathLst>
                <a:path w="58" h="45">
                  <a:moveTo>
                    <a:pt x="9" y="42"/>
                  </a:moveTo>
                  <a:cubicBezTo>
                    <a:pt x="12" y="43"/>
                    <a:pt x="15" y="44"/>
                    <a:pt x="18" y="45"/>
                  </a:cubicBezTo>
                  <a:cubicBezTo>
                    <a:pt x="30" y="24"/>
                    <a:pt x="58" y="21"/>
                    <a:pt x="58" y="21"/>
                  </a:cubicBezTo>
                  <a:cubicBezTo>
                    <a:pt x="51" y="0"/>
                    <a:pt x="51" y="0"/>
                    <a:pt x="51" y="0"/>
                  </a:cubicBezTo>
                  <a:cubicBezTo>
                    <a:pt x="20" y="3"/>
                    <a:pt x="6" y="28"/>
                    <a:pt x="0" y="41"/>
                  </a:cubicBezTo>
                  <a:cubicBezTo>
                    <a:pt x="3" y="41"/>
                    <a:pt x="6" y="41"/>
                    <a:pt x="9" y="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Rectangle 35">
              <a:extLst>
                <a:ext uri="{FF2B5EF4-FFF2-40B4-BE49-F238E27FC236}">
                  <a16:creationId xmlns:a16="http://schemas.microsoft.com/office/drawing/2014/main" id="{11B6EFA5-661C-3948-A8C4-0DED025E03E3}"/>
                </a:ext>
              </a:extLst>
            </p:cNvPr>
            <p:cNvSpPr>
              <a:spLocks noChangeArrowheads="1"/>
            </p:cNvSpPr>
            <p:nvPr/>
          </p:nvSpPr>
          <p:spPr bwMode="auto">
            <a:xfrm>
              <a:off x="2705100" y="1320800"/>
              <a:ext cx="4471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1400" b="1" i="0" u="none" strike="noStrike" kern="1200" cap="none" spc="0" normalizeH="0" baseline="0" noProof="0" dirty="0">
                  <a:ln>
                    <a:noFill/>
                  </a:ln>
                  <a:solidFill>
                    <a:srgbClr val="FFFFFF"/>
                  </a:solidFill>
                  <a:effectLst/>
                  <a:uLnTx/>
                  <a:uFillTx/>
                  <a:latin typeface="Calibri" panose="020F0502020204030204"/>
                  <a:ea typeface="+mn-ea"/>
                  <a:cs typeface="+mn-cs"/>
                </a:rPr>
                <a:t>SEBZE</a:t>
              </a:r>
              <a:endParaRPr kumimoji="0" lang="tr-TR" alt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4" name="Grup 113">
            <a:extLst>
              <a:ext uri="{FF2B5EF4-FFF2-40B4-BE49-F238E27FC236}">
                <a16:creationId xmlns:a16="http://schemas.microsoft.com/office/drawing/2014/main" id="{EE193A0D-5501-9D45-8280-C1421AE4E077}"/>
              </a:ext>
            </a:extLst>
          </p:cNvPr>
          <p:cNvGrpSpPr/>
          <p:nvPr/>
        </p:nvGrpSpPr>
        <p:grpSpPr>
          <a:xfrm>
            <a:off x="6532982" y="2921867"/>
            <a:ext cx="584200" cy="762000"/>
            <a:chOff x="4483100" y="1557338"/>
            <a:chExt cx="584200" cy="762000"/>
          </a:xfrm>
        </p:grpSpPr>
        <p:sp>
          <p:nvSpPr>
            <p:cNvPr id="115" name="Freeform 25">
              <a:extLst>
                <a:ext uri="{FF2B5EF4-FFF2-40B4-BE49-F238E27FC236}">
                  <a16:creationId xmlns:a16="http://schemas.microsoft.com/office/drawing/2014/main" id="{BA2A8398-91D8-C648-AA4B-3ED87B99F276}"/>
                </a:ext>
              </a:extLst>
            </p:cNvPr>
            <p:cNvSpPr>
              <a:spLocks/>
            </p:cNvSpPr>
            <p:nvPr/>
          </p:nvSpPr>
          <p:spPr bwMode="auto">
            <a:xfrm>
              <a:off x="4699000" y="1827213"/>
              <a:ext cx="246063" cy="128588"/>
            </a:xfrm>
            <a:custGeom>
              <a:avLst/>
              <a:gdLst>
                <a:gd name="T0" fmla="*/ 80 w 80"/>
                <a:gd name="T1" fmla="*/ 5 h 42"/>
                <a:gd name="T2" fmla="*/ 54 w 80"/>
                <a:gd name="T3" fmla="*/ 30 h 42"/>
                <a:gd name="T4" fmla="*/ 28 w 80"/>
                <a:gd name="T5" fmla="*/ 40 h 42"/>
                <a:gd name="T6" fmla="*/ 13 w 80"/>
                <a:gd name="T7" fmla="*/ 42 h 42"/>
                <a:gd name="T8" fmla="*/ 2 w 80"/>
                <a:gd name="T9" fmla="*/ 37 h 42"/>
                <a:gd name="T10" fmla="*/ 7 w 80"/>
                <a:gd name="T11" fmla="*/ 26 h 42"/>
                <a:gd name="T12" fmla="*/ 68 w 80"/>
                <a:gd name="T13" fmla="*/ 0 h 42"/>
                <a:gd name="T14" fmla="*/ 80 w 80"/>
                <a:gd name="T15" fmla="*/ 5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42">
                  <a:moveTo>
                    <a:pt x="80" y="5"/>
                  </a:moveTo>
                  <a:cubicBezTo>
                    <a:pt x="72" y="16"/>
                    <a:pt x="66" y="26"/>
                    <a:pt x="54" y="30"/>
                  </a:cubicBezTo>
                  <a:cubicBezTo>
                    <a:pt x="45" y="34"/>
                    <a:pt x="36" y="37"/>
                    <a:pt x="28" y="40"/>
                  </a:cubicBezTo>
                  <a:cubicBezTo>
                    <a:pt x="23" y="41"/>
                    <a:pt x="18" y="42"/>
                    <a:pt x="13" y="42"/>
                  </a:cubicBezTo>
                  <a:cubicBezTo>
                    <a:pt x="9" y="42"/>
                    <a:pt x="4" y="42"/>
                    <a:pt x="2" y="37"/>
                  </a:cubicBezTo>
                  <a:cubicBezTo>
                    <a:pt x="0" y="33"/>
                    <a:pt x="3" y="29"/>
                    <a:pt x="7" y="26"/>
                  </a:cubicBezTo>
                  <a:cubicBezTo>
                    <a:pt x="24" y="11"/>
                    <a:pt x="44" y="2"/>
                    <a:pt x="68" y="0"/>
                  </a:cubicBezTo>
                  <a:cubicBezTo>
                    <a:pt x="73" y="0"/>
                    <a:pt x="73" y="0"/>
                    <a:pt x="8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26">
              <a:extLst>
                <a:ext uri="{FF2B5EF4-FFF2-40B4-BE49-F238E27FC236}">
                  <a16:creationId xmlns:a16="http://schemas.microsoft.com/office/drawing/2014/main" id="{3F1E3538-1182-F441-B622-C766DDF6CF10}"/>
                </a:ext>
              </a:extLst>
            </p:cNvPr>
            <p:cNvSpPr>
              <a:spLocks/>
            </p:cNvSpPr>
            <p:nvPr/>
          </p:nvSpPr>
          <p:spPr bwMode="auto">
            <a:xfrm>
              <a:off x="4616450" y="2008188"/>
              <a:ext cx="236538" cy="160338"/>
            </a:xfrm>
            <a:custGeom>
              <a:avLst/>
              <a:gdLst>
                <a:gd name="T0" fmla="*/ 76 w 77"/>
                <a:gd name="T1" fmla="*/ 1 h 52"/>
                <a:gd name="T2" fmla="*/ 71 w 77"/>
                <a:gd name="T3" fmla="*/ 16 h 52"/>
                <a:gd name="T4" fmla="*/ 17 w 77"/>
                <a:gd name="T5" fmla="*/ 49 h 52"/>
                <a:gd name="T6" fmla="*/ 3 w 77"/>
                <a:gd name="T7" fmla="*/ 46 h 52"/>
                <a:gd name="T8" fmla="*/ 8 w 77"/>
                <a:gd name="T9" fmla="*/ 33 h 52"/>
                <a:gd name="T10" fmla="*/ 48 w 77"/>
                <a:gd name="T11" fmla="*/ 4 h 52"/>
                <a:gd name="T12" fmla="*/ 76 w 77"/>
                <a:gd name="T13" fmla="*/ 1 h 52"/>
              </a:gdLst>
              <a:ahLst/>
              <a:cxnLst>
                <a:cxn ang="0">
                  <a:pos x="T0" y="T1"/>
                </a:cxn>
                <a:cxn ang="0">
                  <a:pos x="T2" y="T3"/>
                </a:cxn>
                <a:cxn ang="0">
                  <a:pos x="T4" y="T5"/>
                </a:cxn>
                <a:cxn ang="0">
                  <a:pos x="T6" y="T7"/>
                </a:cxn>
                <a:cxn ang="0">
                  <a:pos x="T8" y="T9"/>
                </a:cxn>
                <a:cxn ang="0">
                  <a:pos x="T10" y="T11"/>
                </a:cxn>
                <a:cxn ang="0">
                  <a:pos x="T12" y="T13"/>
                </a:cxn>
              </a:cxnLst>
              <a:rect l="0" t="0" r="r" b="b"/>
              <a:pathLst>
                <a:path w="77" h="52">
                  <a:moveTo>
                    <a:pt x="76" y="1"/>
                  </a:moveTo>
                  <a:cubicBezTo>
                    <a:pt x="77" y="8"/>
                    <a:pt x="75" y="12"/>
                    <a:pt x="71" y="16"/>
                  </a:cubicBezTo>
                  <a:cubicBezTo>
                    <a:pt x="56" y="32"/>
                    <a:pt x="38" y="43"/>
                    <a:pt x="17" y="49"/>
                  </a:cubicBezTo>
                  <a:cubicBezTo>
                    <a:pt x="12" y="50"/>
                    <a:pt x="6" y="52"/>
                    <a:pt x="3" y="46"/>
                  </a:cubicBezTo>
                  <a:cubicBezTo>
                    <a:pt x="0" y="41"/>
                    <a:pt x="4" y="37"/>
                    <a:pt x="8" y="33"/>
                  </a:cubicBezTo>
                  <a:cubicBezTo>
                    <a:pt x="19" y="20"/>
                    <a:pt x="33" y="11"/>
                    <a:pt x="48" y="4"/>
                  </a:cubicBezTo>
                  <a:cubicBezTo>
                    <a:pt x="57" y="0"/>
                    <a:pt x="66" y="2"/>
                    <a:pt x="7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27">
              <a:extLst>
                <a:ext uri="{FF2B5EF4-FFF2-40B4-BE49-F238E27FC236}">
                  <a16:creationId xmlns:a16="http://schemas.microsoft.com/office/drawing/2014/main" id="{2AB146B8-DA38-9C48-B9F6-C2BD2AC71FD7}"/>
                </a:ext>
              </a:extLst>
            </p:cNvPr>
            <p:cNvSpPr>
              <a:spLocks/>
            </p:cNvSpPr>
            <p:nvPr/>
          </p:nvSpPr>
          <p:spPr bwMode="auto">
            <a:xfrm>
              <a:off x="4483100" y="1870075"/>
              <a:ext cx="144463" cy="252413"/>
            </a:xfrm>
            <a:custGeom>
              <a:avLst/>
              <a:gdLst>
                <a:gd name="T0" fmla="*/ 42 w 47"/>
                <a:gd name="T1" fmla="*/ 1 h 82"/>
                <a:gd name="T2" fmla="*/ 42 w 47"/>
                <a:gd name="T3" fmla="*/ 35 h 82"/>
                <a:gd name="T4" fmla="*/ 21 w 47"/>
                <a:gd name="T5" fmla="*/ 71 h 82"/>
                <a:gd name="T6" fmla="*/ 6 w 47"/>
                <a:gd name="T7" fmla="*/ 78 h 82"/>
                <a:gd name="T8" fmla="*/ 3 w 47"/>
                <a:gd name="T9" fmla="*/ 62 h 82"/>
                <a:gd name="T10" fmla="*/ 29 w 47"/>
                <a:gd name="T11" fmla="*/ 8 h 82"/>
                <a:gd name="T12" fmla="*/ 42 w 47"/>
                <a:gd name="T13" fmla="*/ 1 h 82"/>
              </a:gdLst>
              <a:ahLst/>
              <a:cxnLst>
                <a:cxn ang="0">
                  <a:pos x="T0" y="T1"/>
                </a:cxn>
                <a:cxn ang="0">
                  <a:pos x="T2" y="T3"/>
                </a:cxn>
                <a:cxn ang="0">
                  <a:pos x="T4" y="T5"/>
                </a:cxn>
                <a:cxn ang="0">
                  <a:pos x="T6" y="T7"/>
                </a:cxn>
                <a:cxn ang="0">
                  <a:pos x="T8" y="T9"/>
                </a:cxn>
                <a:cxn ang="0">
                  <a:pos x="T10" y="T11"/>
                </a:cxn>
                <a:cxn ang="0">
                  <a:pos x="T12" y="T13"/>
                </a:cxn>
              </a:cxnLst>
              <a:rect l="0" t="0" r="r" b="b"/>
              <a:pathLst>
                <a:path w="47" h="82">
                  <a:moveTo>
                    <a:pt x="42" y="1"/>
                  </a:moveTo>
                  <a:cubicBezTo>
                    <a:pt x="45" y="13"/>
                    <a:pt x="47" y="24"/>
                    <a:pt x="42" y="35"/>
                  </a:cubicBezTo>
                  <a:cubicBezTo>
                    <a:pt x="36" y="48"/>
                    <a:pt x="30" y="60"/>
                    <a:pt x="21" y="71"/>
                  </a:cubicBezTo>
                  <a:cubicBezTo>
                    <a:pt x="17" y="75"/>
                    <a:pt x="12" y="82"/>
                    <a:pt x="6" y="78"/>
                  </a:cubicBezTo>
                  <a:cubicBezTo>
                    <a:pt x="0" y="75"/>
                    <a:pt x="2" y="68"/>
                    <a:pt x="3" y="62"/>
                  </a:cubicBezTo>
                  <a:cubicBezTo>
                    <a:pt x="7" y="42"/>
                    <a:pt x="15" y="23"/>
                    <a:pt x="29" y="8"/>
                  </a:cubicBezTo>
                  <a:cubicBezTo>
                    <a:pt x="32" y="5"/>
                    <a:pt x="35" y="0"/>
                    <a:pt x="4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28">
              <a:extLst>
                <a:ext uri="{FF2B5EF4-FFF2-40B4-BE49-F238E27FC236}">
                  <a16:creationId xmlns:a16="http://schemas.microsoft.com/office/drawing/2014/main" id="{51C0BC05-45E0-BB41-A434-14317F61B5F8}"/>
                </a:ext>
              </a:extLst>
            </p:cNvPr>
            <p:cNvSpPr>
              <a:spLocks/>
            </p:cNvSpPr>
            <p:nvPr/>
          </p:nvSpPr>
          <p:spPr bwMode="auto">
            <a:xfrm>
              <a:off x="4870450" y="1919288"/>
              <a:ext cx="196850" cy="215900"/>
            </a:xfrm>
            <a:custGeom>
              <a:avLst/>
              <a:gdLst>
                <a:gd name="T0" fmla="*/ 64 w 64"/>
                <a:gd name="T1" fmla="*/ 4 h 70"/>
                <a:gd name="T2" fmla="*/ 54 w 64"/>
                <a:gd name="T3" fmla="*/ 33 h 70"/>
                <a:gd name="T4" fmla="*/ 21 w 64"/>
                <a:gd name="T5" fmla="*/ 63 h 70"/>
                <a:gd name="T6" fmla="*/ 5 w 64"/>
                <a:gd name="T7" fmla="*/ 65 h 70"/>
                <a:gd name="T8" fmla="*/ 7 w 64"/>
                <a:gd name="T9" fmla="*/ 49 h 70"/>
                <a:gd name="T10" fmla="*/ 49 w 64"/>
                <a:gd name="T11" fmla="*/ 5 h 70"/>
                <a:gd name="T12" fmla="*/ 64 w 64"/>
                <a:gd name="T13" fmla="*/ 4 h 70"/>
              </a:gdLst>
              <a:ahLst/>
              <a:cxnLst>
                <a:cxn ang="0">
                  <a:pos x="T0" y="T1"/>
                </a:cxn>
                <a:cxn ang="0">
                  <a:pos x="T2" y="T3"/>
                </a:cxn>
                <a:cxn ang="0">
                  <a:pos x="T4" y="T5"/>
                </a:cxn>
                <a:cxn ang="0">
                  <a:pos x="T6" y="T7"/>
                </a:cxn>
                <a:cxn ang="0">
                  <a:pos x="T8" y="T9"/>
                </a:cxn>
                <a:cxn ang="0">
                  <a:pos x="T10" y="T11"/>
                </a:cxn>
                <a:cxn ang="0">
                  <a:pos x="T12" y="T13"/>
                </a:cxn>
              </a:cxnLst>
              <a:rect l="0" t="0" r="r" b="b"/>
              <a:pathLst>
                <a:path w="64" h="70">
                  <a:moveTo>
                    <a:pt x="64" y="4"/>
                  </a:moveTo>
                  <a:cubicBezTo>
                    <a:pt x="62" y="14"/>
                    <a:pt x="61" y="24"/>
                    <a:pt x="54" y="33"/>
                  </a:cubicBezTo>
                  <a:cubicBezTo>
                    <a:pt x="44" y="44"/>
                    <a:pt x="34" y="55"/>
                    <a:pt x="21" y="63"/>
                  </a:cubicBezTo>
                  <a:cubicBezTo>
                    <a:pt x="16" y="65"/>
                    <a:pt x="10" y="70"/>
                    <a:pt x="5" y="65"/>
                  </a:cubicBezTo>
                  <a:cubicBezTo>
                    <a:pt x="0" y="60"/>
                    <a:pt x="4" y="54"/>
                    <a:pt x="7" y="49"/>
                  </a:cubicBezTo>
                  <a:cubicBezTo>
                    <a:pt x="17" y="31"/>
                    <a:pt x="30" y="16"/>
                    <a:pt x="49" y="5"/>
                  </a:cubicBezTo>
                  <a:cubicBezTo>
                    <a:pt x="53" y="3"/>
                    <a:pt x="58" y="0"/>
                    <a:pt x="6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29">
              <a:extLst>
                <a:ext uri="{FF2B5EF4-FFF2-40B4-BE49-F238E27FC236}">
                  <a16:creationId xmlns:a16="http://schemas.microsoft.com/office/drawing/2014/main" id="{42DC3C40-FCA4-BE42-A3DE-60BDAD421D34}"/>
                </a:ext>
              </a:extLst>
            </p:cNvPr>
            <p:cNvSpPr>
              <a:spLocks/>
            </p:cNvSpPr>
            <p:nvPr/>
          </p:nvSpPr>
          <p:spPr bwMode="auto">
            <a:xfrm>
              <a:off x="4729163" y="2178050"/>
              <a:ext cx="249238" cy="141288"/>
            </a:xfrm>
            <a:custGeom>
              <a:avLst/>
              <a:gdLst>
                <a:gd name="T0" fmla="*/ 81 w 81"/>
                <a:gd name="T1" fmla="*/ 40 h 46"/>
                <a:gd name="T2" fmla="*/ 67 w 81"/>
                <a:gd name="T3" fmla="*/ 45 h 46"/>
                <a:gd name="T4" fmla="*/ 7 w 81"/>
                <a:gd name="T5" fmla="*/ 15 h 46"/>
                <a:gd name="T6" fmla="*/ 5 w 81"/>
                <a:gd name="T7" fmla="*/ 12 h 46"/>
                <a:gd name="T8" fmla="*/ 11 w 81"/>
                <a:gd name="T9" fmla="*/ 0 h 46"/>
                <a:gd name="T10" fmla="*/ 21 w 81"/>
                <a:gd name="T11" fmla="*/ 1 h 46"/>
                <a:gd name="T12" fmla="*/ 65 w 81"/>
                <a:gd name="T13" fmla="*/ 21 h 46"/>
                <a:gd name="T14" fmla="*/ 81 w 81"/>
                <a:gd name="T15" fmla="*/ 4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46">
                  <a:moveTo>
                    <a:pt x="81" y="40"/>
                  </a:moveTo>
                  <a:cubicBezTo>
                    <a:pt x="76" y="46"/>
                    <a:pt x="72" y="46"/>
                    <a:pt x="67" y="45"/>
                  </a:cubicBezTo>
                  <a:cubicBezTo>
                    <a:pt x="44" y="41"/>
                    <a:pt x="24" y="32"/>
                    <a:pt x="7" y="15"/>
                  </a:cubicBezTo>
                  <a:cubicBezTo>
                    <a:pt x="6" y="14"/>
                    <a:pt x="6" y="13"/>
                    <a:pt x="5" y="12"/>
                  </a:cubicBezTo>
                  <a:cubicBezTo>
                    <a:pt x="0" y="6"/>
                    <a:pt x="3" y="1"/>
                    <a:pt x="11" y="0"/>
                  </a:cubicBezTo>
                  <a:cubicBezTo>
                    <a:pt x="14" y="0"/>
                    <a:pt x="17" y="1"/>
                    <a:pt x="21" y="1"/>
                  </a:cubicBezTo>
                  <a:cubicBezTo>
                    <a:pt x="37" y="4"/>
                    <a:pt x="52" y="11"/>
                    <a:pt x="65" y="21"/>
                  </a:cubicBezTo>
                  <a:cubicBezTo>
                    <a:pt x="71" y="26"/>
                    <a:pt x="76" y="34"/>
                    <a:pt x="8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Rectangle 36">
              <a:extLst>
                <a:ext uri="{FF2B5EF4-FFF2-40B4-BE49-F238E27FC236}">
                  <a16:creationId xmlns:a16="http://schemas.microsoft.com/office/drawing/2014/main" id="{9733C3A0-E92B-A641-AE9C-75D22E54820C}"/>
                </a:ext>
              </a:extLst>
            </p:cNvPr>
            <p:cNvSpPr>
              <a:spLocks noChangeArrowheads="1"/>
            </p:cNvSpPr>
            <p:nvPr/>
          </p:nvSpPr>
          <p:spPr bwMode="auto">
            <a:xfrm>
              <a:off x="4557713" y="1557338"/>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1400" b="1" i="0" u="none" strike="noStrike" kern="1200" cap="none" spc="0" normalizeH="0" baseline="0" noProof="0" dirty="0">
                  <a:ln>
                    <a:noFill/>
                  </a:ln>
                  <a:solidFill>
                    <a:srgbClr val="FFFFFF"/>
                  </a:solidFill>
                  <a:effectLst/>
                  <a:uLnTx/>
                  <a:uFillTx/>
                  <a:latin typeface="Calibri" panose="020F0502020204030204"/>
                  <a:ea typeface="+mn-ea"/>
                  <a:cs typeface="+mn-cs"/>
                </a:rPr>
                <a:t>T</a:t>
              </a:r>
              <a:endParaRPr kumimoji="0" lang="tr-TR" alt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1" name="Rectangle 37">
              <a:extLst>
                <a:ext uri="{FF2B5EF4-FFF2-40B4-BE49-F238E27FC236}">
                  <a16:creationId xmlns:a16="http://schemas.microsoft.com/office/drawing/2014/main" id="{4EE56774-5C17-4247-BBFD-181A674E5B73}"/>
                </a:ext>
              </a:extLst>
            </p:cNvPr>
            <p:cNvSpPr>
              <a:spLocks noChangeArrowheads="1"/>
            </p:cNvSpPr>
            <p:nvPr/>
          </p:nvSpPr>
          <p:spPr bwMode="auto">
            <a:xfrm>
              <a:off x="4640263" y="1557338"/>
              <a:ext cx="3462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1400" b="1" i="0" u="none" strike="noStrike" kern="1200" cap="none" spc="0" normalizeH="0" baseline="0" noProof="0" dirty="0">
                  <a:ln>
                    <a:noFill/>
                  </a:ln>
                  <a:solidFill>
                    <a:srgbClr val="FFFFFF"/>
                  </a:solidFill>
                  <a:effectLst/>
                  <a:uLnTx/>
                  <a:uFillTx/>
                  <a:latin typeface="Calibri" panose="020F0502020204030204"/>
                  <a:ea typeface="+mn-ea"/>
                  <a:cs typeface="+mn-cs"/>
                </a:rPr>
                <a:t>AHIL</a:t>
              </a:r>
              <a:endParaRPr kumimoji="0" lang="tr-TR" alt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22" name="Dikdörtgen 121">
            <a:extLst>
              <a:ext uri="{FF2B5EF4-FFF2-40B4-BE49-F238E27FC236}">
                <a16:creationId xmlns:a16="http://schemas.microsoft.com/office/drawing/2014/main" id="{3752D22F-5B6E-4C4F-8FEA-36114D855ABE}"/>
              </a:ext>
            </a:extLst>
          </p:cNvPr>
          <p:cNvSpPr/>
          <p:nvPr/>
        </p:nvSpPr>
        <p:spPr>
          <a:xfrm>
            <a:off x="2185313" y="2241594"/>
            <a:ext cx="227151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srgbClr val="575757"/>
                </a:solidFill>
                <a:effectLst/>
                <a:uLnTx/>
                <a:uFillTx/>
                <a:latin typeface="Calibri" panose="020F0502020204030204"/>
                <a:ea typeface="+mn-ea"/>
                <a:cs typeface="+mn-cs"/>
              </a:rPr>
              <a:t>Meyve ve Sebze Grubu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Her çeşit meyve ve sebze</a:t>
            </a:r>
            <a:endParaRPr kumimoji="0" lang="tr-TR" sz="16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sp>
        <p:nvSpPr>
          <p:cNvPr id="123" name="Dikdörtgen 122">
            <a:extLst>
              <a:ext uri="{FF2B5EF4-FFF2-40B4-BE49-F238E27FC236}">
                <a16:creationId xmlns:a16="http://schemas.microsoft.com/office/drawing/2014/main" id="{5A630A1A-EC17-C74B-A283-FA4EC269B666}"/>
              </a:ext>
            </a:extLst>
          </p:cNvPr>
          <p:cNvSpPr/>
          <p:nvPr/>
        </p:nvSpPr>
        <p:spPr>
          <a:xfrm>
            <a:off x="2082304" y="4026953"/>
            <a:ext cx="2795830"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srgbClr val="575757"/>
                </a:solidFill>
                <a:effectLst/>
                <a:uLnTx/>
                <a:uFillTx/>
                <a:latin typeface="Calibri" panose="020F0502020204030204"/>
                <a:ea typeface="+mn-ea"/>
                <a:cs typeface="+mn-cs"/>
              </a:rPr>
              <a:t>Et, Yumurta 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srgbClr val="575757"/>
                </a:solidFill>
                <a:effectLst/>
                <a:uLnTx/>
                <a:uFillTx/>
                <a:latin typeface="Calibri" panose="020F0502020204030204"/>
                <a:ea typeface="+mn-ea"/>
                <a:cs typeface="+mn-cs"/>
              </a:rPr>
              <a:t>Kuru Bakliyatlar Grubu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Dana, kuzu, tavuk, hindi,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av etleri, balıklar, yumurta,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kuru baklagiller, fındık, fıstık</a:t>
            </a:r>
            <a:r>
              <a:rPr kumimoji="0" lang="tr-TR" sz="1600" b="0" i="0" u="none" strike="noStrike" kern="1200" cap="none" spc="0" normalizeH="0" baseline="0" noProof="0" dirty="0">
                <a:ln>
                  <a:noFill/>
                </a:ln>
                <a:solidFill>
                  <a:srgbClr val="575757"/>
                </a:solidFill>
                <a:effectLst/>
                <a:uLnTx/>
                <a:uFillTx/>
                <a:latin typeface="Calibri" panose="020F0502020204030204"/>
                <a:ea typeface="+mn-ea"/>
                <a:cs typeface="+mn-cs"/>
              </a:rPr>
              <a:t> vb.</a:t>
            </a:r>
          </a:p>
        </p:txBody>
      </p:sp>
      <p:sp>
        <p:nvSpPr>
          <p:cNvPr id="124" name="Dikdörtgen 123">
            <a:extLst>
              <a:ext uri="{FF2B5EF4-FFF2-40B4-BE49-F238E27FC236}">
                <a16:creationId xmlns:a16="http://schemas.microsoft.com/office/drawing/2014/main" id="{8BBD12D6-1F99-6348-AA6E-C3B84715FAFC}"/>
              </a:ext>
            </a:extLst>
          </p:cNvPr>
          <p:cNvSpPr/>
          <p:nvPr/>
        </p:nvSpPr>
        <p:spPr>
          <a:xfrm>
            <a:off x="7533107" y="2409799"/>
            <a:ext cx="3420039" cy="1077218"/>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srgbClr val="575757"/>
                </a:solidFill>
                <a:effectLst/>
                <a:uLnTx/>
                <a:uFillTx/>
                <a:latin typeface="Calibri" panose="020F0502020204030204"/>
                <a:ea typeface="+mn-ea"/>
                <a:cs typeface="+mn-cs"/>
              </a:rPr>
              <a:t>Ekmek ve Tahıl Grubu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Buğday, pirinç, mısır, çavdar, yulaf gibi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tahıllardan üretilen un, bulgur, nişasta,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ekmek, makarna, şehriye vb.</a:t>
            </a:r>
            <a:endParaRPr kumimoji="0" lang="tr-TR" sz="16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sp>
        <p:nvSpPr>
          <p:cNvPr id="125" name="Dikdörtgen 124">
            <a:extLst>
              <a:ext uri="{FF2B5EF4-FFF2-40B4-BE49-F238E27FC236}">
                <a16:creationId xmlns:a16="http://schemas.microsoft.com/office/drawing/2014/main" id="{A8D7DAF6-0FE3-3349-99E8-D94A8C138615}"/>
              </a:ext>
            </a:extLst>
          </p:cNvPr>
          <p:cNvSpPr/>
          <p:nvPr/>
        </p:nvSpPr>
        <p:spPr>
          <a:xfrm>
            <a:off x="7252121" y="4783296"/>
            <a:ext cx="2202719" cy="1077218"/>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srgbClr val="575757"/>
                </a:solidFill>
                <a:effectLst/>
                <a:uLnTx/>
                <a:uFillTx/>
                <a:latin typeface="Calibri" panose="020F0502020204030204"/>
                <a:ea typeface="+mn-ea"/>
                <a:cs typeface="+mn-cs"/>
              </a:rPr>
              <a:t>Süt ve süt ürünleri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Süt ve sütten üretilen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peynir, yoğurt, tereyağı,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dondurma vb..</a:t>
            </a:r>
            <a:endParaRPr kumimoji="0" lang="tr-TR" sz="16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sp>
        <p:nvSpPr>
          <p:cNvPr id="129" name="Rectangle 13">
            <a:extLst>
              <a:ext uri="{FF2B5EF4-FFF2-40B4-BE49-F238E27FC236}">
                <a16:creationId xmlns:a16="http://schemas.microsoft.com/office/drawing/2014/main" id="{F6309854-D101-BA4A-B4CA-DBE51192E1BE}"/>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30" name="Metin kutusu 129">
            <a:extLst>
              <a:ext uri="{FF2B5EF4-FFF2-40B4-BE49-F238E27FC236}">
                <a16:creationId xmlns:a16="http://schemas.microsoft.com/office/drawing/2014/main" id="{7F168934-83DD-3C47-A73E-C661E56392CC}"/>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4649FABC-0BDC-2E48-8A6C-F24331FB0EE4}" type="slidenum">
              <a:rPr lang="tr-TR" sz="2400" b="1" smtClean="0">
                <a:solidFill>
                  <a:srgbClr val="DADADA"/>
                </a:solidFill>
              </a:rPr>
              <a:t>7</a:t>
            </a:fld>
            <a:endParaRPr lang="tr-TR" sz="2400" b="1" dirty="0">
              <a:solidFill>
                <a:srgbClr val="DADADA"/>
              </a:solidFill>
            </a:endParaRPr>
          </a:p>
        </p:txBody>
      </p:sp>
    </p:spTree>
    <p:extLst>
      <p:ext uri="{BB962C8B-B14F-4D97-AF65-F5344CB8AC3E}">
        <p14:creationId xmlns:p14="http://schemas.microsoft.com/office/powerpoint/2010/main" val="238365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250" fill="hold"/>
                                        <p:tgtEl>
                                          <p:spTgt spid="26"/>
                                        </p:tgtEl>
                                        <p:attrNameLst>
                                          <p:attrName>ppt_x</p:attrName>
                                        </p:attrNameLst>
                                      </p:cBhvr>
                                      <p:tavLst>
                                        <p:tav tm="0">
                                          <p:val>
                                            <p:strVal val="0-#ppt_w/2"/>
                                          </p:val>
                                        </p:tav>
                                        <p:tav tm="100000">
                                          <p:val>
                                            <p:strVal val="#ppt_x"/>
                                          </p:val>
                                        </p:tav>
                                      </p:tavLst>
                                    </p:anim>
                                    <p:anim calcmode="lin" valueType="num">
                                      <p:cBhvr additive="base">
                                        <p:cTn id="12" dur="25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250"/>
                                        <p:tgtEl>
                                          <p:spTgt spid="28"/>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100"/>
                                        <p:tgtEl>
                                          <p:spTgt spid="62"/>
                                        </p:tgtEl>
                                      </p:cBhvr>
                                    </p:animEffect>
                                  </p:childTnLst>
                                </p:cTn>
                              </p:par>
                            </p:childTnLst>
                          </p:cTn>
                        </p:par>
                        <p:par>
                          <p:cTn id="21" fill="hold">
                            <p:stCondLst>
                              <p:cond delay="850"/>
                            </p:stCondLst>
                            <p:childTnLst>
                              <p:par>
                                <p:cTn id="22" presetID="10" presetClass="entr" presetSubtype="0" fill="hold" nodeType="after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fade">
                                      <p:cBhvr>
                                        <p:cTn id="24" dur="100"/>
                                        <p:tgtEl>
                                          <p:spTgt spid="66"/>
                                        </p:tgtEl>
                                      </p:cBhvr>
                                    </p:animEffect>
                                  </p:childTnLst>
                                </p:cTn>
                              </p:par>
                            </p:childTnLst>
                          </p:cTn>
                        </p:par>
                        <p:par>
                          <p:cTn id="25" fill="hold">
                            <p:stCondLst>
                              <p:cond delay="950"/>
                            </p:stCondLst>
                            <p:childTnLst>
                              <p:par>
                                <p:cTn id="26" presetID="10" presetClass="entr" presetSubtype="0" fill="hold" nodeType="afterEffect">
                                  <p:stCondLst>
                                    <p:cond delay="0"/>
                                  </p:stCondLst>
                                  <p:childTnLst>
                                    <p:set>
                                      <p:cBhvr>
                                        <p:cTn id="27" dur="1" fill="hold">
                                          <p:stCondLst>
                                            <p:cond delay="0"/>
                                          </p:stCondLst>
                                        </p:cTn>
                                        <p:tgtEl>
                                          <p:spTgt spid="72"/>
                                        </p:tgtEl>
                                        <p:attrNameLst>
                                          <p:attrName>style.visibility</p:attrName>
                                        </p:attrNameLst>
                                      </p:cBhvr>
                                      <p:to>
                                        <p:strVal val="visible"/>
                                      </p:to>
                                    </p:set>
                                    <p:animEffect transition="in" filter="fade">
                                      <p:cBhvr>
                                        <p:cTn id="28" dur="100"/>
                                        <p:tgtEl>
                                          <p:spTgt spid="72"/>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250"/>
                                        <p:tgtEl>
                                          <p:spTgt spid="55"/>
                                        </p:tgtEl>
                                      </p:cBhvr>
                                    </p:animEffect>
                                  </p:childTnLst>
                                </p:cTn>
                              </p:par>
                            </p:childTnLst>
                          </p:cTn>
                        </p:par>
                        <p:par>
                          <p:cTn id="32" fill="hold">
                            <p:stCondLst>
                              <p:cond delay="1200"/>
                            </p:stCondLst>
                            <p:childTnLst>
                              <p:par>
                                <p:cTn id="33" presetID="22" presetClass="entr" presetSubtype="4" fill="hold" grpId="0" nodeType="afterEffect">
                                  <p:stCondLst>
                                    <p:cond delay="0"/>
                                  </p:stCondLst>
                                  <p:childTnLst>
                                    <p:set>
                                      <p:cBhvr>
                                        <p:cTn id="34" dur="1" fill="hold">
                                          <p:stCondLst>
                                            <p:cond delay="0"/>
                                          </p:stCondLst>
                                        </p:cTn>
                                        <p:tgtEl>
                                          <p:spTgt spid="89"/>
                                        </p:tgtEl>
                                        <p:attrNameLst>
                                          <p:attrName>style.visibility</p:attrName>
                                        </p:attrNameLst>
                                      </p:cBhvr>
                                      <p:to>
                                        <p:strVal val="visible"/>
                                      </p:to>
                                    </p:set>
                                    <p:animEffect transition="in" filter="wipe(down)">
                                      <p:cBhvr>
                                        <p:cTn id="35" dur="250"/>
                                        <p:tgtEl>
                                          <p:spTgt spid="89"/>
                                        </p:tgtEl>
                                      </p:cBhvr>
                                    </p:animEffect>
                                  </p:childTnLst>
                                </p:cTn>
                              </p:par>
                            </p:childTnLst>
                          </p:cTn>
                        </p:par>
                        <p:par>
                          <p:cTn id="36" fill="hold">
                            <p:stCondLst>
                              <p:cond delay="1450"/>
                            </p:stCondLst>
                            <p:childTnLst>
                              <p:par>
                                <p:cTn id="37" presetID="53" presetClass="entr" presetSubtype="16" fill="hold" nodeType="afterEffect">
                                  <p:stCondLst>
                                    <p:cond delay="0"/>
                                  </p:stCondLst>
                                  <p:childTnLst>
                                    <p:set>
                                      <p:cBhvr>
                                        <p:cTn id="38" dur="1" fill="hold">
                                          <p:stCondLst>
                                            <p:cond delay="0"/>
                                          </p:stCondLst>
                                        </p:cTn>
                                        <p:tgtEl>
                                          <p:spTgt spid="93"/>
                                        </p:tgtEl>
                                        <p:attrNameLst>
                                          <p:attrName>style.visibility</p:attrName>
                                        </p:attrNameLst>
                                      </p:cBhvr>
                                      <p:to>
                                        <p:strVal val="visible"/>
                                      </p:to>
                                    </p:set>
                                    <p:anim calcmode="lin" valueType="num">
                                      <p:cBhvr>
                                        <p:cTn id="39" dur="100" fill="hold"/>
                                        <p:tgtEl>
                                          <p:spTgt spid="93"/>
                                        </p:tgtEl>
                                        <p:attrNameLst>
                                          <p:attrName>ppt_w</p:attrName>
                                        </p:attrNameLst>
                                      </p:cBhvr>
                                      <p:tavLst>
                                        <p:tav tm="0">
                                          <p:val>
                                            <p:fltVal val="0"/>
                                          </p:val>
                                        </p:tav>
                                        <p:tav tm="100000">
                                          <p:val>
                                            <p:strVal val="#ppt_w"/>
                                          </p:val>
                                        </p:tav>
                                      </p:tavLst>
                                    </p:anim>
                                    <p:anim calcmode="lin" valueType="num">
                                      <p:cBhvr>
                                        <p:cTn id="40" dur="100" fill="hold"/>
                                        <p:tgtEl>
                                          <p:spTgt spid="93"/>
                                        </p:tgtEl>
                                        <p:attrNameLst>
                                          <p:attrName>ppt_h</p:attrName>
                                        </p:attrNameLst>
                                      </p:cBhvr>
                                      <p:tavLst>
                                        <p:tav tm="0">
                                          <p:val>
                                            <p:fltVal val="0"/>
                                          </p:val>
                                        </p:tav>
                                        <p:tav tm="100000">
                                          <p:val>
                                            <p:strVal val="#ppt_h"/>
                                          </p:val>
                                        </p:tav>
                                      </p:tavLst>
                                    </p:anim>
                                    <p:animEffect transition="in" filter="fade">
                                      <p:cBhvr>
                                        <p:cTn id="41" dur="100"/>
                                        <p:tgtEl>
                                          <p:spTgt spid="93"/>
                                        </p:tgtEl>
                                      </p:cBhvr>
                                    </p:animEffect>
                                  </p:childTnLst>
                                </p:cTn>
                              </p:par>
                            </p:childTnLst>
                          </p:cTn>
                        </p:par>
                        <p:par>
                          <p:cTn id="42" fill="hold">
                            <p:stCondLst>
                              <p:cond delay="1550"/>
                            </p:stCondLst>
                            <p:childTnLst>
                              <p:par>
                                <p:cTn id="43" presetID="53" presetClass="entr" presetSubtype="16" fill="hold" nodeType="afterEffect">
                                  <p:stCondLst>
                                    <p:cond delay="0"/>
                                  </p:stCondLst>
                                  <p:childTnLst>
                                    <p:set>
                                      <p:cBhvr>
                                        <p:cTn id="44" dur="1" fill="hold">
                                          <p:stCondLst>
                                            <p:cond delay="0"/>
                                          </p:stCondLst>
                                        </p:cTn>
                                        <p:tgtEl>
                                          <p:spTgt spid="90"/>
                                        </p:tgtEl>
                                        <p:attrNameLst>
                                          <p:attrName>style.visibility</p:attrName>
                                        </p:attrNameLst>
                                      </p:cBhvr>
                                      <p:to>
                                        <p:strVal val="visible"/>
                                      </p:to>
                                    </p:set>
                                    <p:anim calcmode="lin" valueType="num">
                                      <p:cBhvr>
                                        <p:cTn id="45" dur="100" fill="hold"/>
                                        <p:tgtEl>
                                          <p:spTgt spid="90"/>
                                        </p:tgtEl>
                                        <p:attrNameLst>
                                          <p:attrName>ppt_w</p:attrName>
                                        </p:attrNameLst>
                                      </p:cBhvr>
                                      <p:tavLst>
                                        <p:tav tm="0">
                                          <p:val>
                                            <p:fltVal val="0"/>
                                          </p:val>
                                        </p:tav>
                                        <p:tav tm="100000">
                                          <p:val>
                                            <p:strVal val="#ppt_w"/>
                                          </p:val>
                                        </p:tav>
                                      </p:tavLst>
                                    </p:anim>
                                    <p:anim calcmode="lin" valueType="num">
                                      <p:cBhvr>
                                        <p:cTn id="46" dur="100" fill="hold"/>
                                        <p:tgtEl>
                                          <p:spTgt spid="90"/>
                                        </p:tgtEl>
                                        <p:attrNameLst>
                                          <p:attrName>ppt_h</p:attrName>
                                        </p:attrNameLst>
                                      </p:cBhvr>
                                      <p:tavLst>
                                        <p:tav tm="0">
                                          <p:val>
                                            <p:fltVal val="0"/>
                                          </p:val>
                                        </p:tav>
                                        <p:tav tm="100000">
                                          <p:val>
                                            <p:strVal val="#ppt_h"/>
                                          </p:val>
                                        </p:tav>
                                      </p:tavLst>
                                    </p:anim>
                                    <p:animEffect transition="in" filter="fade">
                                      <p:cBhvr>
                                        <p:cTn id="47" dur="100"/>
                                        <p:tgtEl>
                                          <p:spTgt spid="90"/>
                                        </p:tgtEl>
                                      </p:cBhvr>
                                    </p:animEffect>
                                  </p:childTnLst>
                                </p:cTn>
                              </p:par>
                            </p:childTnLst>
                          </p:cTn>
                        </p:par>
                        <p:par>
                          <p:cTn id="48" fill="hold">
                            <p:stCondLst>
                              <p:cond delay="1650"/>
                            </p:stCondLst>
                            <p:childTnLst>
                              <p:par>
                                <p:cTn id="49" presetID="53" presetClass="entr" presetSubtype="16" fill="hold" nodeType="afterEffect">
                                  <p:stCondLst>
                                    <p:cond delay="0"/>
                                  </p:stCondLst>
                                  <p:childTnLst>
                                    <p:set>
                                      <p:cBhvr>
                                        <p:cTn id="50" dur="1" fill="hold">
                                          <p:stCondLst>
                                            <p:cond delay="0"/>
                                          </p:stCondLst>
                                        </p:cTn>
                                        <p:tgtEl>
                                          <p:spTgt spid="96"/>
                                        </p:tgtEl>
                                        <p:attrNameLst>
                                          <p:attrName>style.visibility</p:attrName>
                                        </p:attrNameLst>
                                      </p:cBhvr>
                                      <p:to>
                                        <p:strVal val="visible"/>
                                      </p:to>
                                    </p:set>
                                    <p:anim calcmode="lin" valueType="num">
                                      <p:cBhvr>
                                        <p:cTn id="51" dur="100" fill="hold"/>
                                        <p:tgtEl>
                                          <p:spTgt spid="96"/>
                                        </p:tgtEl>
                                        <p:attrNameLst>
                                          <p:attrName>ppt_w</p:attrName>
                                        </p:attrNameLst>
                                      </p:cBhvr>
                                      <p:tavLst>
                                        <p:tav tm="0">
                                          <p:val>
                                            <p:fltVal val="0"/>
                                          </p:val>
                                        </p:tav>
                                        <p:tav tm="100000">
                                          <p:val>
                                            <p:strVal val="#ppt_w"/>
                                          </p:val>
                                        </p:tav>
                                      </p:tavLst>
                                    </p:anim>
                                    <p:anim calcmode="lin" valueType="num">
                                      <p:cBhvr>
                                        <p:cTn id="52" dur="100" fill="hold"/>
                                        <p:tgtEl>
                                          <p:spTgt spid="96"/>
                                        </p:tgtEl>
                                        <p:attrNameLst>
                                          <p:attrName>ppt_h</p:attrName>
                                        </p:attrNameLst>
                                      </p:cBhvr>
                                      <p:tavLst>
                                        <p:tav tm="0">
                                          <p:val>
                                            <p:fltVal val="0"/>
                                          </p:val>
                                        </p:tav>
                                        <p:tav tm="100000">
                                          <p:val>
                                            <p:strVal val="#ppt_h"/>
                                          </p:val>
                                        </p:tav>
                                      </p:tavLst>
                                    </p:anim>
                                    <p:animEffect transition="in" filter="fade">
                                      <p:cBhvr>
                                        <p:cTn id="53" dur="100"/>
                                        <p:tgtEl>
                                          <p:spTgt spid="96"/>
                                        </p:tgtEl>
                                      </p:cBhvr>
                                    </p:animEffect>
                                  </p:childTnLst>
                                </p:cTn>
                              </p:par>
                            </p:childTnLst>
                          </p:cTn>
                        </p:par>
                        <p:par>
                          <p:cTn id="54" fill="hold">
                            <p:stCondLst>
                              <p:cond delay="1750"/>
                            </p:stCondLst>
                            <p:childTnLst>
                              <p:par>
                                <p:cTn id="55" presetID="10" presetClass="entr" presetSubtype="0" fill="hold" nodeType="afterEffect">
                                  <p:stCondLst>
                                    <p:cond delay="0"/>
                                  </p:stCondLst>
                                  <p:childTnLst>
                                    <p:set>
                                      <p:cBhvr>
                                        <p:cTn id="56" dur="1" fill="hold">
                                          <p:stCondLst>
                                            <p:cond delay="0"/>
                                          </p:stCondLst>
                                        </p:cTn>
                                        <p:tgtEl>
                                          <p:spTgt spid="99"/>
                                        </p:tgtEl>
                                        <p:attrNameLst>
                                          <p:attrName>style.visibility</p:attrName>
                                        </p:attrNameLst>
                                      </p:cBhvr>
                                      <p:to>
                                        <p:strVal val="visible"/>
                                      </p:to>
                                    </p:set>
                                    <p:animEffect transition="in" filter="fade">
                                      <p:cBhvr>
                                        <p:cTn id="57" dur="100"/>
                                        <p:tgtEl>
                                          <p:spTgt spid="99"/>
                                        </p:tgtEl>
                                      </p:cBhvr>
                                    </p:animEffect>
                                  </p:childTnLst>
                                </p:cTn>
                              </p:par>
                            </p:childTnLst>
                          </p:cTn>
                        </p:par>
                        <p:par>
                          <p:cTn id="58" fill="hold">
                            <p:stCondLst>
                              <p:cond delay="1850"/>
                            </p:stCondLst>
                            <p:childTnLst>
                              <p:par>
                                <p:cTn id="59" presetID="10" presetClass="entr" presetSubtype="0" fill="hold" nodeType="afterEffect">
                                  <p:stCondLst>
                                    <p:cond delay="0"/>
                                  </p:stCondLst>
                                  <p:childTnLst>
                                    <p:set>
                                      <p:cBhvr>
                                        <p:cTn id="60" dur="1" fill="hold">
                                          <p:stCondLst>
                                            <p:cond delay="0"/>
                                          </p:stCondLst>
                                        </p:cTn>
                                        <p:tgtEl>
                                          <p:spTgt spid="104"/>
                                        </p:tgtEl>
                                        <p:attrNameLst>
                                          <p:attrName>style.visibility</p:attrName>
                                        </p:attrNameLst>
                                      </p:cBhvr>
                                      <p:to>
                                        <p:strVal val="visible"/>
                                      </p:to>
                                    </p:set>
                                    <p:animEffect transition="in" filter="fade">
                                      <p:cBhvr>
                                        <p:cTn id="61" dur="100"/>
                                        <p:tgtEl>
                                          <p:spTgt spid="104"/>
                                        </p:tgtEl>
                                      </p:cBhvr>
                                    </p:animEffect>
                                  </p:childTnLst>
                                </p:cTn>
                              </p:par>
                            </p:childTnLst>
                          </p:cTn>
                        </p:par>
                        <p:par>
                          <p:cTn id="62" fill="hold">
                            <p:stCondLst>
                              <p:cond delay="1950"/>
                            </p:stCondLst>
                            <p:childTnLst>
                              <p:par>
                                <p:cTn id="63" presetID="10" presetClass="entr" presetSubtype="0" fill="hold" nodeType="afterEffect">
                                  <p:stCondLst>
                                    <p:cond delay="0"/>
                                  </p:stCondLst>
                                  <p:childTnLst>
                                    <p:set>
                                      <p:cBhvr>
                                        <p:cTn id="64" dur="1" fill="hold">
                                          <p:stCondLst>
                                            <p:cond delay="0"/>
                                          </p:stCondLst>
                                        </p:cTn>
                                        <p:tgtEl>
                                          <p:spTgt spid="108"/>
                                        </p:tgtEl>
                                        <p:attrNameLst>
                                          <p:attrName>style.visibility</p:attrName>
                                        </p:attrNameLst>
                                      </p:cBhvr>
                                      <p:to>
                                        <p:strVal val="visible"/>
                                      </p:to>
                                    </p:set>
                                    <p:animEffect transition="in" filter="fade">
                                      <p:cBhvr>
                                        <p:cTn id="65" dur="100"/>
                                        <p:tgtEl>
                                          <p:spTgt spid="108"/>
                                        </p:tgtEl>
                                      </p:cBhvr>
                                    </p:animEffect>
                                  </p:childTnLst>
                                </p:cTn>
                              </p:par>
                            </p:childTnLst>
                          </p:cTn>
                        </p:par>
                        <p:par>
                          <p:cTn id="66" fill="hold">
                            <p:stCondLst>
                              <p:cond delay="2050"/>
                            </p:stCondLst>
                            <p:childTnLst>
                              <p:par>
                                <p:cTn id="67" presetID="10" presetClass="entr" presetSubtype="0" fill="hold" nodeType="afterEffect">
                                  <p:stCondLst>
                                    <p:cond delay="0"/>
                                  </p:stCondLst>
                                  <p:childTnLst>
                                    <p:set>
                                      <p:cBhvr>
                                        <p:cTn id="68" dur="1" fill="hold">
                                          <p:stCondLst>
                                            <p:cond delay="0"/>
                                          </p:stCondLst>
                                        </p:cTn>
                                        <p:tgtEl>
                                          <p:spTgt spid="114"/>
                                        </p:tgtEl>
                                        <p:attrNameLst>
                                          <p:attrName>style.visibility</p:attrName>
                                        </p:attrNameLst>
                                      </p:cBhvr>
                                      <p:to>
                                        <p:strVal val="visible"/>
                                      </p:to>
                                    </p:set>
                                    <p:animEffect transition="in" filter="fade">
                                      <p:cBhvr>
                                        <p:cTn id="69" dur="100"/>
                                        <p:tgtEl>
                                          <p:spTgt spid="114"/>
                                        </p:tgtEl>
                                      </p:cBhvr>
                                    </p:animEffect>
                                  </p:childTnLst>
                                </p:cTn>
                              </p:par>
                            </p:childTnLst>
                          </p:cTn>
                        </p:par>
                        <p:par>
                          <p:cTn id="70" fill="hold">
                            <p:stCondLst>
                              <p:cond delay="2150"/>
                            </p:stCondLst>
                            <p:childTnLst>
                              <p:par>
                                <p:cTn id="71" presetID="10" presetClass="entr" presetSubtype="0" fill="hold" grpId="0" nodeType="afterEffect">
                                  <p:stCondLst>
                                    <p:cond delay="0"/>
                                  </p:stCondLst>
                                  <p:childTnLst>
                                    <p:set>
                                      <p:cBhvr>
                                        <p:cTn id="72" dur="1" fill="hold">
                                          <p:stCondLst>
                                            <p:cond delay="0"/>
                                          </p:stCondLst>
                                        </p:cTn>
                                        <p:tgtEl>
                                          <p:spTgt spid="122"/>
                                        </p:tgtEl>
                                        <p:attrNameLst>
                                          <p:attrName>style.visibility</p:attrName>
                                        </p:attrNameLst>
                                      </p:cBhvr>
                                      <p:to>
                                        <p:strVal val="visible"/>
                                      </p:to>
                                    </p:set>
                                    <p:animEffect transition="in" filter="fade">
                                      <p:cBhvr>
                                        <p:cTn id="73" dur="250"/>
                                        <p:tgtEl>
                                          <p:spTgt spid="122"/>
                                        </p:tgtEl>
                                      </p:cBhvr>
                                    </p:animEffect>
                                  </p:childTnLst>
                                </p:cTn>
                              </p:par>
                            </p:childTnLst>
                          </p:cTn>
                        </p:par>
                        <p:par>
                          <p:cTn id="74" fill="hold">
                            <p:stCondLst>
                              <p:cond delay="2400"/>
                            </p:stCondLst>
                            <p:childTnLst>
                              <p:par>
                                <p:cTn id="75" presetID="10" presetClass="entr" presetSubtype="0" fill="hold" grpId="0" nodeType="afterEffect">
                                  <p:stCondLst>
                                    <p:cond delay="0"/>
                                  </p:stCondLst>
                                  <p:childTnLst>
                                    <p:set>
                                      <p:cBhvr>
                                        <p:cTn id="76" dur="1" fill="hold">
                                          <p:stCondLst>
                                            <p:cond delay="0"/>
                                          </p:stCondLst>
                                        </p:cTn>
                                        <p:tgtEl>
                                          <p:spTgt spid="124"/>
                                        </p:tgtEl>
                                        <p:attrNameLst>
                                          <p:attrName>style.visibility</p:attrName>
                                        </p:attrNameLst>
                                      </p:cBhvr>
                                      <p:to>
                                        <p:strVal val="visible"/>
                                      </p:to>
                                    </p:set>
                                    <p:animEffect transition="in" filter="fade">
                                      <p:cBhvr>
                                        <p:cTn id="77" dur="250"/>
                                        <p:tgtEl>
                                          <p:spTgt spid="124"/>
                                        </p:tgtEl>
                                      </p:cBhvr>
                                    </p:animEffect>
                                  </p:childTnLst>
                                </p:cTn>
                              </p:par>
                            </p:childTnLst>
                          </p:cTn>
                        </p:par>
                        <p:par>
                          <p:cTn id="78" fill="hold">
                            <p:stCondLst>
                              <p:cond delay="2650"/>
                            </p:stCondLst>
                            <p:childTnLst>
                              <p:par>
                                <p:cTn id="79" presetID="10" presetClass="entr" presetSubtype="0" fill="hold" grpId="0" nodeType="afterEffect">
                                  <p:stCondLst>
                                    <p:cond delay="0"/>
                                  </p:stCondLst>
                                  <p:childTnLst>
                                    <p:set>
                                      <p:cBhvr>
                                        <p:cTn id="80" dur="1" fill="hold">
                                          <p:stCondLst>
                                            <p:cond delay="0"/>
                                          </p:stCondLst>
                                        </p:cTn>
                                        <p:tgtEl>
                                          <p:spTgt spid="125"/>
                                        </p:tgtEl>
                                        <p:attrNameLst>
                                          <p:attrName>style.visibility</p:attrName>
                                        </p:attrNameLst>
                                      </p:cBhvr>
                                      <p:to>
                                        <p:strVal val="visible"/>
                                      </p:to>
                                    </p:set>
                                    <p:animEffect transition="in" filter="fade">
                                      <p:cBhvr>
                                        <p:cTn id="81" dur="250"/>
                                        <p:tgtEl>
                                          <p:spTgt spid="125"/>
                                        </p:tgtEl>
                                      </p:cBhvr>
                                    </p:animEffect>
                                  </p:childTnLst>
                                </p:cTn>
                              </p:par>
                            </p:childTnLst>
                          </p:cTn>
                        </p:par>
                        <p:par>
                          <p:cTn id="82" fill="hold">
                            <p:stCondLst>
                              <p:cond delay="2900"/>
                            </p:stCondLst>
                            <p:childTnLst>
                              <p:par>
                                <p:cTn id="83" presetID="10" presetClass="entr" presetSubtype="0" fill="hold" grpId="0" nodeType="afterEffect">
                                  <p:stCondLst>
                                    <p:cond delay="0"/>
                                  </p:stCondLst>
                                  <p:childTnLst>
                                    <p:set>
                                      <p:cBhvr>
                                        <p:cTn id="84" dur="1" fill="hold">
                                          <p:stCondLst>
                                            <p:cond delay="0"/>
                                          </p:stCondLst>
                                        </p:cTn>
                                        <p:tgtEl>
                                          <p:spTgt spid="123"/>
                                        </p:tgtEl>
                                        <p:attrNameLst>
                                          <p:attrName>style.visibility</p:attrName>
                                        </p:attrNameLst>
                                      </p:cBhvr>
                                      <p:to>
                                        <p:strVal val="visible"/>
                                      </p:to>
                                    </p:set>
                                    <p:animEffect transition="in" filter="fade">
                                      <p:cBhvr>
                                        <p:cTn id="85" dur="250"/>
                                        <p:tgtEl>
                                          <p:spTgt spid="123"/>
                                        </p:tgtEl>
                                      </p:cBhvr>
                                    </p:animEffect>
                                  </p:childTnLst>
                                </p:cTn>
                              </p:par>
                              <p:par>
                                <p:cTn id="86" presetID="53" presetClass="entr" presetSubtype="16" fill="hold" nodeType="withEffect">
                                  <p:stCondLst>
                                    <p:cond delay="0"/>
                                  </p:stCondLst>
                                  <p:childTnLst>
                                    <p:set>
                                      <p:cBhvr>
                                        <p:cTn id="87" dur="1" fill="hold">
                                          <p:stCondLst>
                                            <p:cond delay="0"/>
                                          </p:stCondLst>
                                        </p:cTn>
                                        <p:tgtEl>
                                          <p:spTgt spid="126"/>
                                        </p:tgtEl>
                                        <p:attrNameLst>
                                          <p:attrName>style.visibility</p:attrName>
                                        </p:attrNameLst>
                                      </p:cBhvr>
                                      <p:to>
                                        <p:strVal val="visible"/>
                                      </p:to>
                                    </p:set>
                                    <p:anim calcmode="lin" valueType="num">
                                      <p:cBhvr>
                                        <p:cTn id="88" dur="100" fill="hold"/>
                                        <p:tgtEl>
                                          <p:spTgt spid="126"/>
                                        </p:tgtEl>
                                        <p:attrNameLst>
                                          <p:attrName>ppt_w</p:attrName>
                                        </p:attrNameLst>
                                      </p:cBhvr>
                                      <p:tavLst>
                                        <p:tav tm="0">
                                          <p:val>
                                            <p:fltVal val="0"/>
                                          </p:val>
                                        </p:tav>
                                        <p:tav tm="100000">
                                          <p:val>
                                            <p:strVal val="#ppt_w"/>
                                          </p:val>
                                        </p:tav>
                                      </p:tavLst>
                                    </p:anim>
                                    <p:anim calcmode="lin" valueType="num">
                                      <p:cBhvr>
                                        <p:cTn id="89" dur="100" fill="hold"/>
                                        <p:tgtEl>
                                          <p:spTgt spid="126"/>
                                        </p:tgtEl>
                                        <p:attrNameLst>
                                          <p:attrName>ppt_h</p:attrName>
                                        </p:attrNameLst>
                                      </p:cBhvr>
                                      <p:tavLst>
                                        <p:tav tm="0">
                                          <p:val>
                                            <p:fltVal val="0"/>
                                          </p:val>
                                        </p:tav>
                                        <p:tav tm="100000">
                                          <p:val>
                                            <p:strVal val="#ppt_h"/>
                                          </p:val>
                                        </p:tav>
                                      </p:tavLst>
                                    </p:anim>
                                    <p:animEffect transition="in" filter="fade">
                                      <p:cBhvr>
                                        <p:cTn id="90" dur="1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animBg="1"/>
      <p:bldP spid="28" grpId="0"/>
      <p:bldP spid="89" grpId="0" animBg="1"/>
      <p:bldP spid="122" grpId="0"/>
      <p:bldP spid="123" grpId="0"/>
      <p:bldP spid="124" grpId="0"/>
      <p:bldP spid="1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81179"/>
            <a:ext cx="7367338" cy="830997"/>
          </a:xfrm>
          <a:prstGeom prst="rect">
            <a:avLst/>
          </a:prstGeom>
          <a:noFill/>
        </p:spPr>
        <p:txBody>
          <a:bodyPr wrap="none" rtlCol="0">
            <a:spAutoFit/>
          </a:bodyPr>
          <a:lstStyle/>
          <a:p>
            <a:r>
              <a:rPr lang="tr-TR" sz="4800" b="1" dirty="0"/>
              <a:t>Hangi Besin, Hangi Yaprağa?</a:t>
            </a:r>
          </a:p>
        </p:txBody>
      </p:sp>
      <p:sp>
        <p:nvSpPr>
          <p:cNvPr id="11" name="Dikdörtgen 10"/>
          <p:cNvSpPr/>
          <p:nvPr/>
        </p:nvSpPr>
        <p:spPr>
          <a:xfrm>
            <a:off x="419374" y="1174006"/>
            <a:ext cx="6638750" cy="507831"/>
          </a:xfrm>
          <a:prstGeom prst="rect">
            <a:avLst/>
          </a:prstGeom>
        </p:spPr>
        <p:txBody>
          <a:bodyPr wrap="square">
            <a:spAutoFit/>
          </a:bodyPr>
          <a:lstStyle/>
          <a:p>
            <a:pPr>
              <a:lnSpc>
                <a:spcPct val="150000"/>
              </a:lnSpc>
            </a:pPr>
            <a:r>
              <a:rPr lang="tr-TR" dirty="0">
                <a:solidFill>
                  <a:srgbClr val="231F20"/>
                </a:solidFill>
              </a:rPr>
              <a:t>Aşağıdaki gıdalar, dört yapraklı  yoncanın hangi  yaprağına  gelmeli?</a:t>
            </a:r>
          </a:p>
        </p:txBody>
      </p:sp>
      <p:grpSp>
        <p:nvGrpSpPr>
          <p:cNvPr id="12" name="Grup 11"/>
          <p:cNvGrpSpPr/>
          <p:nvPr/>
        </p:nvGrpSpPr>
        <p:grpSpPr>
          <a:xfrm>
            <a:off x="5627437" y="3843556"/>
            <a:ext cx="1951038" cy="1808163"/>
            <a:chOff x="3365500" y="2435225"/>
            <a:chExt cx="1951038" cy="1808163"/>
          </a:xfrm>
        </p:grpSpPr>
        <p:sp>
          <p:nvSpPr>
            <p:cNvPr id="14" name="Freeform 10"/>
            <p:cNvSpPr>
              <a:spLocks/>
            </p:cNvSpPr>
            <p:nvPr/>
          </p:nvSpPr>
          <p:spPr bwMode="auto">
            <a:xfrm>
              <a:off x="3365500" y="2457450"/>
              <a:ext cx="1938338" cy="1785938"/>
            </a:xfrm>
            <a:custGeom>
              <a:avLst/>
              <a:gdLst>
                <a:gd name="T0" fmla="*/ 128 w 631"/>
                <a:gd name="T1" fmla="*/ 545 h 581"/>
                <a:gd name="T2" fmla="*/ 351 w 631"/>
                <a:gd name="T3" fmla="*/ 452 h 581"/>
                <a:gd name="T4" fmla="*/ 358 w 631"/>
                <a:gd name="T5" fmla="*/ 440 h 581"/>
                <a:gd name="T6" fmla="*/ 372 w 631"/>
                <a:gd name="T7" fmla="*/ 446 h 581"/>
                <a:gd name="T8" fmla="*/ 595 w 631"/>
                <a:gd name="T9" fmla="*/ 353 h 581"/>
                <a:gd name="T10" fmla="*/ 502 w 631"/>
                <a:gd name="T11" fmla="*/ 130 h 581"/>
                <a:gd name="T12" fmla="*/ 488 w 631"/>
                <a:gd name="T13" fmla="*/ 124 h 581"/>
                <a:gd name="T14" fmla="*/ 175 w 631"/>
                <a:gd name="T15" fmla="*/ 0 h 581"/>
                <a:gd name="T16" fmla="*/ 42 w 631"/>
                <a:gd name="T17" fmla="*/ 308 h 581"/>
                <a:gd name="T18" fmla="*/ 36 w 631"/>
                <a:gd name="T19" fmla="*/ 322 h 581"/>
                <a:gd name="T20" fmla="*/ 128 w 631"/>
                <a:gd name="T21" fmla="*/ 54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1">
                  <a:moveTo>
                    <a:pt x="128" y="545"/>
                  </a:moveTo>
                  <a:cubicBezTo>
                    <a:pt x="216" y="581"/>
                    <a:pt x="315" y="539"/>
                    <a:pt x="351" y="452"/>
                  </a:cubicBezTo>
                  <a:cubicBezTo>
                    <a:pt x="358" y="440"/>
                    <a:pt x="358" y="440"/>
                    <a:pt x="358" y="440"/>
                  </a:cubicBezTo>
                  <a:cubicBezTo>
                    <a:pt x="372" y="446"/>
                    <a:pt x="372" y="446"/>
                    <a:pt x="372" y="446"/>
                  </a:cubicBezTo>
                  <a:cubicBezTo>
                    <a:pt x="459" y="482"/>
                    <a:pt x="559" y="441"/>
                    <a:pt x="595" y="353"/>
                  </a:cubicBezTo>
                  <a:cubicBezTo>
                    <a:pt x="631" y="266"/>
                    <a:pt x="590" y="166"/>
                    <a:pt x="502" y="130"/>
                  </a:cubicBezTo>
                  <a:cubicBezTo>
                    <a:pt x="488" y="124"/>
                    <a:pt x="488" y="124"/>
                    <a:pt x="488" y="124"/>
                  </a:cubicBezTo>
                  <a:cubicBezTo>
                    <a:pt x="488" y="124"/>
                    <a:pt x="274" y="57"/>
                    <a:pt x="175" y="0"/>
                  </a:cubicBezTo>
                  <a:cubicBezTo>
                    <a:pt x="145" y="108"/>
                    <a:pt x="42" y="308"/>
                    <a:pt x="42" y="308"/>
                  </a:cubicBezTo>
                  <a:cubicBezTo>
                    <a:pt x="36" y="322"/>
                    <a:pt x="36" y="322"/>
                    <a:pt x="36" y="322"/>
                  </a:cubicBezTo>
                  <a:cubicBezTo>
                    <a:pt x="0" y="409"/>
                    <a:pt x="41" y="509"/>
                    <a:pt x="128" y="545"/>
                  </a:cubicBez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6" name="Freeform 11"/>
            <p:cNvSpPr>
              <a:spLocks/>
            </p:cNvSpPr>
            <p:nvPr/>
          </p:nvSpPr>
          <p:spPr bwMode="auto">
            <a:xfrm>
              <a:off x="3376613" y="2435225"/>
              <a:ext cx="1939925" cy="1785938"/>
            </a:xfrm>
            <a:custGeom>
              <a:avLst/>
              <a:gdLst>
                <a:gd name="T0" fmla="*/ 128 w 631"/>
                <a:gd name="T1" fmla="*/ 545 h 581"/>
                <a:gd name="T2" fmla="*/ 351 w 631"/>
                <a:gd name="T3" fmla="*/ 452 h 581"/>
                <a:gd name="T4" fmla="*/ 358 w 631"/>
                <a:gd name="T5" fmla="*/ 440 h 581"/>
                <a:gd name="T6" fmla="*/ 372 w 631"/>
                <a:gd name="T7" fmla="*/ 446 h 581"/>
                <a:gd name="T8" fmla="*/ 595 w 631"/>
                <a:gd name="T9" fmla="*/ 353 h 581"/>
                <a:gd name="T10" fmla="*/ 502 w 631"/>
                <a:gd name="T11" fmla="*/ 131 h 581"/>
                <a:gd name="T12" fmla="*/ 488 w 631"/>
                <a:gd name="T13" fmla="*/ 125 h 581"/>
                <a:gd name="T14" fmla="*/ 175 w 631"/>
                <a:gd name="T15" fmla="*/ 0 h 581"/>
                <a:gd name="T16" fmla="*/ 42 w 631"/>
                <a:gd name="T17" fmla="*/ 308 h 581"/>
                <a:gd name="T18" fmla="*/ 36 w 631"/>
                <a:gd name="T19" fmla="*/ 322 h 581"/>
                <a:gd name="T20" fmla="*/ 128 w 631"/>
                <a:gd name="T21" fmla="*/ 54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1">
                  <a:moveTo>
                    <a:pt x="128" y="545"/>
                  </a:moveTo>
                  <a:cubicBezTo>
                    <a:pt x="216" y="581"/>
                    <a:pt x="315" y="540"/>
                    <a:pt x="351" y="452"/>
                  </a:cubicBezTo>
                  <a:cubicBezTo>
                    <a:pt x="358" y="440"/>
                    <a:pt x="358" y="440"/>
                    <a:pt x="358" y="440"/>
                  </a:cubicBezTo>
                  <a:cubicBezTo>
                    <a:pt x="372" y="446"/>
                    <a:pt x="372" y="446"/>
                    <a:pt x="372" y="446"/>
                  </a:cubicBezTo>
                  <a:cubicBezTo>
                    <a:pt x="459" y="482"/>
                    <a:pt x="559" y="441"/>
                    <a:pt x="595" y="353"/>
                  </a:cubicBezTo>
                  <a:cubicBezTo>
                    <a:pt x="631" y="266"/>
                    <a:pt x="590" y="167"/>
                    <a:pt x="502" y="131"/>
                  </a:cubicBezTo>
                  <a:cubicBezTo>
                    <a:pt x="488" y="125"/>
                    <a:pt x="488" y="125"/>
                    <a:pt x="488" y="125"/>
                  </a:cubicBezTo>
                  <a:cubicBezTo>
                    <a:pt x="488" y="125"/>
                    <a:pt x="274" y="58"/>
                    <a:pt x="175" y="0"/>
                  </a:cubicBezTo>
                  <a:cubicBezTo>
                    <a:pt x="145" y="109"/>
                    <a:pt x="42" y="308"/>
                    <a:pt x="42" y="308"/>
                  </a:cubicBezTo>
                  <a:cubicBezTo>
                    <a:pt x="36" y="322"/>
                    <a:pt x="36" y="322"/>
                    <a:pt x="36" y="322"/>
                  </a:cubicBezTo>
                  <a:cubicBezTo>
                    <a:pt x="0" y="410"/>
                    <a:pt x="41" y="509"/>
                    <a:pt x="128" y="545"/>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17" name="Grup 16"/>
          <p:cNvGrpSpPr/>
          <p:nvPr/>
        </p:nvGrpSpPr>
        <p:grpSpPr>
          <a:xfrm>
            <a:off x="4695575" y="1956019"/>
            <a:ext cx="1954213" cy="1795463"/>
            <a:chOff x="2433638" y="547688"/>
            <a:chExt cx="1954213" cy="1795463"/>
          </a:xfrm>
        </p:grpSpPr>
        <p:sp>
          <p:nvSpPr>
            <p:cNvPr id="18" name="Freeform 14"/>
            <p:cNvSpPr>
              <a:spLocks/>
            </p:cNvSpPr>
            <p:nvPr/>
          </p:nvSpPr>
          <p:spPr bwMode="auto">
            <a:xfrm>
              <a:off x="2433638" y="560388"/>
              <a:ext cx="1939925" cy="1782763"/>
            </a:xfrm>
            <a:custGeom>
              <a:avLst/>
              <a:gdLst>
                <a:gd name="T0" fmla="*/ 502 w 631"/>
                <a:gd name="T1" fmla="*/ 36 h 580"/>
                <a:gd name="T2" fmla="*/ 280 w 631"/>
                <a:gd name="T3" fmla="*/ 128 h 580"/>
                <a:gd name="T4" fmla="*/ 273 w 631"/>
                <a:gd name="T5" fmla="*/ 140 h 580"/>
                <a:gd name="T6" fmla="*/ 259 w 631"/>
                <a:gd name="T7" fmla="*/ 135 h 580"/>
                <a:gd name="T8" fmla="*/ 36 w 631"/>
                <a:gd name="T9" fmla="*/ 227 h 580"/>
                <a:gd name="T10" fmla="*/ 129 w 631"/>
                <a:gd name="T11" fmla="*/ 450 h 580"/>
                <a:gd name="T12" fmla="*/ 143 w 631"/>
                <a:gd name="T13" fmla="*/ 456 h 580"/>
                <a:gd name="T14" fmla="*/ 456 w 631"/>
                <a:gd name="T15" fmla="*/ 580 h 580"/>
                <a:gd name="T16" fmla="*/ 589 w 631"/>
                <a:gd name="T17" fmla="*/ 271 h 580"/>
                <a:gd name="T18" fmla="*/ 594 w 631"/>
                <a:gd name="T19" fmla="*/ 257 h 580"/>
                <a:gd name="T20" fmla="*/ 502 w 631"/>
                <a:gd name="T21" fmla="*/ 3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0">
                  <a:moveTo>
                    <a:pt x="502" y="36"/>
                  </a:moveTo>
                  <a:cubicBezTo>
                    <a:pt x="415" y="0"/>
                    <a:pt x="316" y="41"/>
                    <a:pt x="280" y="128"/>
                  </a:cubicBezTo>
                  <a:cubicBezTo>
                    <a:pt x="273" y="140"/>
                    <a:pt x="273" y="140"/>
                    <a:pt x="273" y="140"/>
                  </a:cubicBezTo>
                  <a:cubicBezTo>
                    <a:pt x="259" y="135"/>
                    <a:pt x="259" y="135"/>
                    <a:pt x="259" y="135"/>
                  </a:cubicBezTo>
                  <a:cubicBezTo>
                    <a:pt x="171" y="99"/>
                    <a:pt x="72" y="140"/>
                    <a:pt x="36" y="227"/>
                  </a:cubicBezTo>
                  <a:cubicBezTo>
                    <a:pt x="0" y="315"/>
                    <a:pt x="41" y="414"/>
                    <a:pt x="129" y="450"/>
                  </a:cubicBezTo>
                  <a:cubicBezTo>
                    <a:pt x="143" y="456"/>
                    <a:pt x="143" y="456"/>
                    <a:pt x="143" y="456"/>
                  </a:cubicBezTo>
                  <a:cubicBezTo>
                    <a:pt x="143" y="456"/>
                    <a:pt x="357" y="523"/>
                    <a:pt x="456" y="580"/>
                  </a:cubicBezTo>
                  <a:cubicBezTo>
                    <a:pt x="484" y="468"/>
                    <a:pt x="589" y="271"/>
                    <a:pt x="589" y="271"/>
                  </a:cubicBezTo>
                  <a:cubicBezTo>
                    <a:pt x="594" y="257"/>
                    <a:pt x="594" y="257"/>
                    <a:pt x="594" y="257"/>
                  </a:cubicBezTo>
                  <a:cubicBezTo>
                    <a:pt x="631" y="171"/>
                    <a:pt x="590" y="72"/>
                    <a:pt x="502" y="36"/>
                  </a:cubicBezTo>
                  <a:close/>
                </a:path>
              </a:pathLst>
            </a:custGeom>
            <a:solidFill>
              <a:srgbClr val="3AA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9" name="Freeform 15"/>
            <p:cNvSpPr>
              <a:spLocks/>
            </p:cNvSpPr>
            <p:nvPr/>
          </p:nvSpPr>
          <p:spPr bwMode="auto">
            <a:xfrm>
              <a:off x="2449513" y="547688"/>
              <a:ext cx="1938338" cy="1782763"/>
            </a:xfrm>
            <a:custGeom>
              <a:avLst/>
              <a:gdLst>
                <a:gd name="T0" fmla="*/ 502 w 631"/>
                <a:gd name="T1" fmla="*/ 36 h 580"/>
                <a:gd name="T2" fmla="*/ 280 w 631"/>
                <a:gd name="T3" fmla="*/ 128 h 580"/>
                <a:gd name="T4" fmla="*/ 273 w 631"/>
                <a:gd name="T5" fmla="*/ 140 h 580"/>
                <a:gd name="T6" fmla="*/ 259 w 631"/>
                <a:gd name="T7" fmla="*/ 135 h 580"/>
                <a:gd name="T8" fmla="*/ 36 w 631"/>
                <a:gd name="T9" fmla="*/ 227 h 580"/>
                <a:gd name="T10" fmla="*/ 129 w 631"/>
                <a:gd name="T11" fmla="*/ 450 h 580"/>
                <a:gd name="T12" fmla="*/ 143 w 631"/>
                <a:gd name="T13" fmla="*/ 456 h 580"/>
                <a:gd name="T14" fmla="*/ 456 w 631"/>
                <a:gd name="T15" fmla="*/ 580 h 580"/>
                <a:gd name="T16" fmla="*/ 589 w 631"/>
                <a:gd name="T17" fmla="*/ 271 h 580"/>
                <a:gd name="T18" fmla="*/ 594 w 631"/>
                <a:gd name="T19" fmla="*/ 257 h 580"/>
                <a:gd name="T20" fmla="*/ 502 w 631"/>
                <a:gd name="T21" fmla="*/ 3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0">
                  <a:moveTo>
                    <a:pt x="502" y="36"/>
                  </a:moveTo>
                  <a:cubicBezTo>
                    <a:pt x="415" y="0"/>
                    <a:pt x="316" y="41"/>
                    <a:pt x="280" y="128"/>
                  </a:cubicBezTo>
                  <a:cubicBezTo>
                    <a:pt x="273" y="140"/>
                    <a:pt x="273" y="140"/>
                    <a:pt x="273" y="140"/>
                  </a:cubicBezTo>
                  <a:cubicBezTo>
                    <a:pt x="259" y="135"/>
                    <a:pt x="259" y="135"/>
                    <a:pt x="259" y="135"/>
                  </a:cubicBezTo>
                  <a:cubicBezTo>
                    <a:pt x="171" y="99"/>
                    <a:pt x="72" y="140"/>
                    <a:pt x="36" y="227"/>
                  </a:cubicBezTo>
                  <a:cubicBezTo>
                    <a:pt x="0" y="315"/>
                    <a:pt x="41" y="414"/>
                    <a:pt x="129" y="450"/>
                  </a:cubicBezTo>
                  <a:cubicBezTo>
                    <a:pt x="143" y="456"/>
                    <a:pt x="143" y="456"/>
                    <a:pt x="143" y="456"/>
                  </a:cubicBezTo>
                  <a:cubicBezTo>
                    <a:pt x="143" y="456"/>
                    <a:pt x="357" y="523"/>
                    <a:pt x="456" y="580"/>
                  </a:cubicBezTo>
                  <a:cubicBezTo>
                    <a:pt x="484" y="468"/>
                    <a:pt x="589" y="271"/>
                    <a:pt x="589" y="271"/>
                  </a:cubicBezTo>
                  <a:cubicBezTo>
                    <a:pt x="594" y="257"/>
                    <a:pt x="594" y="257"/>
                    <a:pt x="594" y="257"/>
                  </a:cubicBezTo>
                  <a:cubicBezTo>
                    <a:pt x="631" y="171"/>
                    <a:pt x="590" y="72"/>
                    <a:pt x="502" y="36"/>
                  </a:cubicBezTo>
                  <a:close/>
                </a:path>
              </a:pathLst>
            </a:custGeom>
            <a:solidFill>
              <a:srgbClr val="95C1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20" name="Grup 19"/>
          <p:cNvGrpSpPr/>
          <p:nvPr/>
        </p:nvGrpSpPr>
        <p:grpSpPr>
          <a:xfrm>
            <a:off x="4308225" y="3272056"/>
            <a:ext cx="1795463" cy="1962150"/>
            <a:chOff x="2046288" y="1863725"/>
            <a:chExt cx="1795463" cy="1962150"/>
          </a:xfrm>
        </p:grpSpPr>
        <p:sp>
          <p:nvSpPr>
            <p:cNvPr id="21" name="Freeform 20"/>
            <p:cNvSpPr>
              <a:spLocks/>
            </p:cNvSpPr>
            <p:nvPr/>
          </p:nvSpPr>
          <p:spPr bwMode="auto">
            <a:xfrm>
              <a:off x="2046288" y="1885950"/>
              <a:ext cx="1785938" cy="1939925"/>
            </a:xfrm>
            <a:custGeom>
              <a:avLst/>
              <a:gdLst>
                <a:gd name="T0" fmla="*/ 36 w 581"/>
                <a:gd name="T1" fmla="*/ 128 h 631"/>
                <a:gd name="T2" fmla="*/ 129 w 581"/>
                <a:gd name="T3" fmla="*/ 351 h 631"/>
                <a:gd name="T4" fmla="*/ 141 w 581"/>
                <a:gd name="T5" fmla="*/ 358 h 631"/>
                <a:gd name="T6" fmla="*/ 135 w 581"/>
                <a:gd name="T7" fmla="*/ 372 h 631"/>
                <a:gd name="T8" fmla="*/ 228 w 581"/>
                <a:gd name="T9" fmla="*/ 595 h 631"/>
                <a:gd name="T10" fmla="*/ 451 w 581"/>
                <a:gd name="T11" fmla="*/ 502 h 631"/>
                <a:gd name="T12" fmla="*/ 457 w 581"/>
                <a:gd name="T13" fmla="*/ 488 h 631"/>
                <a:gd name="T14" fmla="*/ 581 w 581"/>
                <a:gd name="T15" fmla="*/ 175 h 631"/>
                <a:gd name="T16" fmla="*/ 271 w 581"/>
                <a:gd name="T17" fmla="*/ 42 h 631"/>
                <a:gd name="T18" fmla="*/ 257 w 581"/>
                <a:gd name="T19" fmla="*/ 36 h 631"/>
                <a:gd name="T20" fmla="*/ 36 w 581"/>
                <a:gd name="T21" fmla="*/ 128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36" y="128"/>
                  </a:moveTo>
                  <a:cubicBezTo>
                    <a:pt x="0" y="216"/>
                    <a:pt x="42" y="315"/>
                    <a:pt x="129" y="351"/>
                  </a:cubicBezTo>
                  <a:cubicBezTo>
                    <a:pt x="141" y="358"/>
                    <a:pt x="141" y="358"/>
                    <a:pt x="141" y="358"/>
                  </a:cubicBezTo>
                  <a:cubicBezTo>
                    <a:pt x="135" y="372"/>
                    <a:pt x="135" y="372"/>
                    <a:pt x="135" y="372"/>
                  </a:cubicBezTo>
                  <a:cubicBezTo>
                    <a:pt x="99" y="459"/>
                    <a:pt x="141" y="559"/>
                    <a:pt x="228" y="595"/>
                  </a:cubicBezTo>
                  <a:cubicBezTo>
                    <a:pt x="315" y="631"/>
                    <a:pt x="415" y="590"/>
                    <a:pt x="451" y="502"/>
                  </a:cubicBezTo>
                  <a:cubicBezTo>
                    <a:pt x="457" y="488"/>
                    <a:pt x="457" y="488"/>
                    <a:pt x="457" y="488"/>
                  </a:cubicBezTo>
                  <a:cubicBezTo>
                    <a:pt x="457" y="488"/>
                    <a:pt x="524" y="273"/>
                    <a:pt x="581" y="175"/>
                  </a:cubicBezTo>
                  <a:cubicBezTo>
                    <a:pt x="469" y="147"/>
                    <a:pt x="271" y="42"/>
                    <a:pt x="271" y="42"/>
                  </a:cubicBezTo>
                  <a:cubicBezTo>
                    <a:pt x="257" y="36"/>
                    <a:pt x="257" y="36"/>
                    <a:pt x="257" y="36"/>
                  </a:cubicBezTo>
                  <a:cubicBezTo>
                    <a:pt x="172" y="0"/>
                    <a:pt x="72" y="41"/>
                    <a:pt x="36" y="128"/>
                  </a:cubicBezTo>
                  <a:close/>
                </a:path>
              </a:pathLst>
            </a:custGeom>
            <a:solidFill>
              <a:srgbClr val="BE1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2" name="Freeform 21"/>
            <p:cNvSpPr>
              <a:spLocks/>
            </p:cNvSpPr>
            <p:nvPr/>
          </p:nvSpPr>
          <p:spPr bwMode="auto">
            <a:xfrm>
              <a:off x="2055813" y="1863725"/>
              <a:ext cx="1785938" cy="1939925"/>
            </a:xfrm>
            <a:custGeom>
              <a:avLst/>
              <a:gdLst>
                <a:gd name="T0" fmla="*/ 36 w 581"/>
                <a:gd name="T1" fmla="*/ 129 h 631"/>
                <a:gd name="T2" fmla="*/ 129 w 581"/>
                <a:gd name="T3" fmla="*/ 352 h 631"/>
                <a:gd name="T4" fmla="*/ 141 w 581"/>
                <a:gd name="T5" fmla="*/ 358 h 631"/>
                <a:gd name="T6" fmla="*/ 135 w 581"/>
                <a:gd name="T7" fmla="*/ 372 h 631"/>
                <a:gd name="T8" fmla="*/ 228 w 581"/>
                <a:gd name="T9" fmla="*/ 595 h 631"/>
                <a:gd name="T10" fmla="*/ 451 w 581"/>
                <a:gd name="T11" fmla="*/ 503 h 631"/>
                <a:gd name="T12" fmla="*/ 456 w 581"/>
                <a:gd name="T13" fmla="*/ 488 h 631"/>
                <a:gd name="T14" fmla="*/ 581 w 581"/>
                <a:gd name="T15" fmla="*/ 175 h 631"/>
                <a:gd name="T16" fmla="*/ 271 w 581"/>
                <a:gd name="T17" fmla="*/ 43 h 631"/>
                <a:gd name="T18" fmla="*/ 257 w 581"/>
                <a:gd name="T19" fmla="*/ 37 h 631"/>
                <a:gd name="T20" fmla="*/ 36 w 581"/>
                <a:gd name="T21" fmla="*/ 129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36" y="129"/>
                  </a:moveTo>
                  <a:cubicBezTo>
                    <a:pt x="0" y="216"/>
                    <a:pt x="41" y="316"/>
                    <a:pt x="129" y="352"/>
                  </a:cubicBezTo>
                  <a:cubicBezTo>
                    <a:pt x="141" y="358"/>
                    <a:pt x="141" y="358"/>
                    <a:pt x="141" y="358"/>
                  </a:cubicBezTo>
                  <a:cubicBezTo>
                    <a:pt x="135" y="372"/>
                    <a:pt x="135" y="372"/>
                    <a:pt x="135" y="372"/>
                  </a:cubicBezTo>
                  <a:cubicBezTo>
                    <a:pt x="99" y="460"/>
                    <a:pt x="140" y="559"/>
                    <a:pt x="228" y="595"/>
                  </a:cubicBezTo>
                  <a:cubicBezTo>
                    <a:pt x="315" y="631"/>
                    <a:pt x="415" y="590"/>
                    <a:pt x="451" y="503"/>
                  </a:cubicBezTo>
                  <a:cubicBezTo>
                    <a:pt x="456" y="488"/>
                    <a:pt x="456" y="488"/>
                    <a:pt x="456" y="488"/>
                  </a:cubicBezTo>
                  <a:cubicBezTo>
                    <a:pt x="456" y="488"/>
                    <a:pt x="524" y="274"/>
                    <a:pt x="581" y="175"/>
                  </a:cubicBezTo>
                  <a:cubicBezTo>
                    <a:pt x="469" y="147"/>
                    <a:pt x="271" y="43"/>
                    <a:pt x="271" y="43"/>
                  </a:cubicBezTo>
                  <a:cubicBezTo>
                    <a:pt x="257" y="37"/>
                    <a:pt x="257" y="37"/>
                    <a:pt x="257" y="37"/>
                  </a:cubicBezTo>
                  <a:cubicBezTo>
                    <a:pt x="172" y="0"/>
                    <a:pt x="72" y="41"/>
                    <a:pt x="36" y="129"/>
                  </a:cubicBezTo>
                  <a:close/>
                </a:path>
              </a:pathLst>
            </a:custGeom>
            <a:solidFill>
              <a:srgbClr val="E633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23" name="Grup 22"/>
          <p:cNvGrpSpPr/>
          <p:nvPr/>
        </p:nvGrpSpPr>
        <p:grpSpPr>
          <a:xfrm>
            <a:off x="6164012" y="2371944"/>
            <a:ext cx="1787810" cy="1947863"/>
            <a:chOff x="3902075" y="963613"/>
            <a:chExt cx="1787810" cy="1947863"/>
          </a:xfrm>
        </p:grpSpPr>
        <p:sp>
          <p:nvSpPr>
            <p:cNvPr id="24" name="Freeform 23"/>
            <p:cNvSpPr>
              <a:spLocks/>
            </p:cNvSpPr>
            <p:nvPr/>
          </p:nvSpPr>
          <p:spPr bwMode="auto">
            <a:xfrm>
              <a:off x="3902075" y="973138"/>
              <a:ext cx="1785938" cy="1938338"/>
            </a:xfrm>
            <a:custGeom>
              <a:avLst/>
              <a:gdLst>
                <a:gd name="T0" fmla="*/ 545 w 581"/>
                <a:gd name="T1" fmla="*/ 503 h 631"/>
                <a:gd name="T2" fmla="*/ 452 w 581"/>
                <a:gd name="T3" fmla="*/ 280 h 631"/>
                <a:gd name="T4" fmla="*/ 440 w 581"/>
                <a:gd name="T5" fmla="*/ 273 h 631"/>
                <a:gd name="T6" fmla="*/ 446 w 581"/>
                <a:gd name="T7" fmla="*/ 259 h 631"/>
                <a:gd name="T8" fmla="*/ 353 w 581"/>
                <a:gd name="T9" fmla="*/ 36 h 631"/>
                <a:gd name="T10" fmla="*/ 130 w 581"/>
                <a:gd name="T11" fmla="*/ 129 h 631"/>
                <a:gd name="T12" fmla="*/ 124 w 581"/>
                <a:gd name="T13" fmla="*/ 143 h 631"/>
                <a:gd name="T14" fmla="*/ 0 w 581"/>
                <a:gd name="T15" fmla="*/ 456 h 631"/>
                <a:gd name="T16" fmla="*/ 308 w 581"/>
                <a:gd name="T17" fmla="*/ 589 h 631"/>
                <a:gd name="T18" fmla="*/ 322 w 581"/>
                <a:gd name="T19" fmla="*/ 595 h 631"/>
                <a:gd name="T20" fmla="*/ 545 w 581"/>
                <a:gd name="T21" fmla="*/ 503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545" y="503"/>
                  </a:moveTo>
                  <a:cubicBezTo>
                    <a:pt x="581" y="415"/>
                    <a:pt x="540" y="316"/>
                    <a:pt x="452" y="280"/>
                  </a:cubicBezTo>
                  <a:cubicBezTo>
                    <a:pt x="440" y="273"/>
                    <a:pt x="440" y="273"/>
                    <a:pt x="440" y="273"/>
                  </a:cubicBezTo>
                  <a:cubicBezTo>
                    <a:pt x="446" y="259"/>
                    <a:pt x="446" y="259"/>
                    <a:pt x="446" y="259"/>
                  </a:cubicBezTo>
                  <a:cubicBezTo>
                    <a:pt x="482" y="172"/>
                    <a:pt x="441" y="72"/>
                    <a:pt x="353" y="36"/>
                  </a:cubicBezTo>
                  <a:cubicBezTo>
                    <a:pt x="266" y="0"/>
                    <a:pt x="166" y="41"/>
                    <a:pt x="130" y="129"/>
                  </a:cubicBezTo>
                  <a:cubicBezTo>
                    <a:pt x="124" y="143"/>
                    <a:pt x="124" y="143"/>
                    <a:pt x="124" y="143"/>
                  </a:cubicBezTo>
                  <a:cubicBezTo>
                    <a:pt x="124" y="143"/>
                    <a:pt x="57" y="357"/>
                    <a:pt x="0" y="456"/>
                  </a:cubicBezTo>
                  <a:cubicBezTo>
                    <a:pt x="108" y="486"/>
                    <a:pt x="308" y="589"/>
                    <a:pt x="308" y="589"/>
                  </a:cubicBezTo>
                  <a:cubicBezTo>
                    <a:pt x="322" y="595"/>
                    <a:pt x="322" y="595"/>
                    <a:pt x="322" y="595"/>
                  </a:cubicBezTo>
                  <a:cubicBezTo>
                    <a:pt x="409" y="631"/>
                    <a:pt x="509" y="590"/>
                    <a:pt x="545" y="503"/>
                  </a:cubicBezTo>
                  <a:close/>
                </a:path>
              </a:pathLst>
            </a:custGeom>
            <a:solidFill>
              <a:srgbClr val="E94E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5" name="Freeform 24"/>
            <p:cNvSpPr>
              <a:spLocks/>
            </p:cNvSpPr>
            <p:nvPr/>
          </p:nvSpPr>
          <p:spPr bwMode="auto">
            <a:xfrm>
              <a:off x="3903947" y="963613"/>
              <a:ext cx="1785938" cy="1943100"/>
            </a:xfrm>
            <a:custGeom>
              <a:avLst/>
              <a:gdLst>
                <a:gd name="T0" fmla="*/ 545 w 581"/>
                <a:gd name="T1" fmla="*/ 503 h 632"/>
                <a:gd name="T2" fmla="*/ 452 w 581"/>
                <a:gd name="T3" fmla="*/ 280 h 632"/>
                <a:gd name="T4" fmla="*/ 440 w 581"/>
                <a:gd name="T5" fmla="*/ 274 h 632"/>
                <a:gd name="T6" fmla="*/ 446 w 581"/>
                <a:gd name="T7" fmla="*/ 259 h 632"/>
                <a:gd name="T8" fmla="*/ 353 w 581"/>
                <a:gd name="T9" fmla="*/ 36 h 632"/>
                <a:gd name="T10" fmla="*/ 130 w 581"/>
                <a:gd name="T11" fmla="*/ 129 h 632"/>
                <a:gd name="T12" fmla="*/ 124 w 581"/>
                <a:gd name="T13" fmla="*/ 143 h 632"/>
                <a:gd name="T14" fmla="*/ 0 w 581"/>
                <a:gd name="T15" fmla="*/ 456 h 632"/>
                <a:gd name="T16" fmla="*/ 308 w 581"/>
                <a:gd name="T17" fmla="*/ 590 h 632"/>
                <a:gd name="T18" fmla="*/ 322 w 581"/>
                <a:gd name="T19" fmla="*/ 596 h 632"/>
                <a:gd name="T20" fmla="*/ 545 w 581"/>
                <a:gd name="T21" fmla="*/ 503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2">
                  <a:moveTo>
                    <a:pt x="545" y="503"/>
                  </a:moveTo>
                  <a:cubicBezTo>
                    <a:pt x="581" y="416"/>
                    <a:pt x="540" y="316"/>
                    <a:pt x="452" y="280"/>
                  </a:cubicBezTo>
                  <a:cubicBezTo>
                    <a:pt x="440" y="274"/>
                    <a:pt x="440" y="274"/>
                    <a:pt x="440" y="274"/>
                  </a:cubicBezTo>
                  <a:cubicBezTo>
                    <a:pt x="446" y="259"/>
                    <a:pt x="446" y="259"/>
                    <a:pt x="446" y="259"/>
                  </a:cubicBezTo>
                  <a:cubicBezTo>
                    <a:pt x="482" y="172"/>
                    <a:pt x="441" y="73"/>
                    <a:pt x="353" y="36"/>
                  </a:cubicBezTo>
                  <a:cubicBezTo>
                    <a:pt x="266" y="0"/>
                    <a:pt x="166" y="42"/>
                    <a:pt x="130" y="129"/>
                  </a:cubicBezTo>
                  <a:cubicBezTo>
                    <a:pt x="124" y="143"/>
                    <a:pt x="124" y="143"/>
                    <a:pt x="124" y="143"/>
                  </a:cubicBezTo>
                  <a:cubicBezTo>
                    <a:pt x="124" y="143"/>
                    <a:pt x="57" y="358"/>
                    <a:pt x="0" y="456"/>
                  </a:cubicBezTo>
                  <a:cubicBezTo>
                    <a:pt x="108" y="486"/>
                    <a:pt x="308" y="590"/>
                    <a:pt x="308" y="590"/>
                  </a:cubicBezTo>
                  <a:cubicBezTo>
                    <a:pt x="322" y="596"/>
                    <a:pt x="322" y="596"/>
                    <a:pt x="322" y="596"/>
                  </a:cubicBezTo>
                  <a:cubicBezTo>
                    <a:pt x="409" y="632"/>
                    <a:pt x="509" y="590"/>
                    <a:pt x="545" y="503"/>
                  </a:cubicBezTo>
                  <a:close/>
                </a:path>
              </a:pathLst>
            </a:custGeom>
            <a:solidFill>
              <a:srgbClr val="F39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27" name="Grup 26"/>
          <p:cNvGrpSpPr/>
          <p:nvPr/>
        </p:nvGrpSpPr>
        <p:grpSpPr>
          <a:xfrm>
            <a:off x="6265612" y="4299169"/>
            <a:ext cx="883869" cy="685800"/>
            <a:chOff x="4003675" y="2890838"/>
            <a:chExt cx="883869" cy="685800"/>
          </a:xfrm>
        </p:grpSpPr>
        <p:sp>
          <p:nvSpPr>
            <p:cNvPr id="29" name="Freeform 12"/>
            <p:cNvSpPr>
              <a:spLocks noEditPoints="1"/>
            </p:cNvSpPr>
            <p:nvPr/>
          </p:nvSpPr>
          <p:spPr bwMode="auto">
            <a:xfrm>
              <a:off x="4035425" y="2943225"/>
              <a:ext cx="482600" cy="633413"/>
            </a:xfrm>
            <a:custGeom>
              <a:avLst/>
              <a:gdLst>
                <a:gd name="T0" fmla="*/ 93 w 157"/>
                <a:gd name="T1" fmla="*/ 48 h 206"/>
                <a:gd name="T2" fmla="*/ 52 w 157"/>
                <a:gd name="T3" fmla="*/ 12 h 206"/>
                <a:gd name="T4" fmla="*/ 44 w 157"/>
                <a:gd name="T5" fmla="*/ 4 h 206"/>
                <a:gd name="T6" fmla="*/ 33 w 157"/>
                <a:gd name="T7" fmla="*/ 2 h 206"/>
                <a:gd name="T8" fmla="*/ 5 w 157"/>
                <a:gd name="T9" fmla="*/ 17 h 206"/>
                <a:gd name="T10" fmla="*/ 2 w 157"/>
                <a:gd name="T11" fmla="*/ 28 h 206"/>
                <a:gd name="T12" fmla="*/ 4 w 157"/>
                <a:gd name="T13" fmla="*/ 39 h 206"/>
                <a:gd name="T14" fmla="*/ 12 w 157"/>
                <a:gd name="T15" fmla="*/ 94 h 206"/>
                <a:gd name="T16" fmla="*/ 20 w 157"/>
                <a:gd name="T17" fmla="*/ 119 h 206"/>
                <a:gd name="T18" fmla="*/ 63 w 157"/>
                <a:gd name="T19" fmla="*/ 194 h 206"/>
                <a:gd name="T20" fmla="*/ 89 w 157"/>
                <a:gd name="T21" fmla="*/ 201 h 206"/>
                <a:gd name="T22" fmla="*/ 145 w 157"/>
                <a:gd name="T23" fmla="*/ 169 h 206"/>
                <a:gd name="T24" fmla="*/ 152 w 157"/>
                <a:gd name="T25" fmla="*/ 143 h 206"/>
                <a:gd name="T26" fmla="*/ 110 w 157"/>
                <a:gd name="T27" fmla="*/ 68 h 206"/>
                <a:gd name="T28" fmla="*/ 93 w 157"/>
                <a:gd name="T29" fmla="*/ 48 h 206"/>
                <a:gd name="T30" fmla="*/ 26 w 157"/>
                <a:gd name="T31" fmla="*/ 92 h 206"/>
                <a:gd name="T32" fmla="*/ 18 w 157"/>
                <a:gd name="T33" fmla="*/ 37 h 206"/>
                <a:gd name="T34" fmla="*/ 16 w 157"/>
                <a:gd name="T35" fmla="*/ 27 h 206"/>
                <a:gd name="T36" fmla="*/ 36 w 157"/>
                <a:gd name="T37" fmla="*/ 17 h 206"/>
                <a:gd name="T38" fmla="*/ 43 w 157"/>
                <a:gd name="T39" fmla="*/ 23 h 206"/>
                <a:gd name="T40" fmla="*/ 84 w 157"/>
                <a:gd name="T41" fmla="*/ 59 h 206"/>
                <a:gd name="T42" fmla="*/ 97 w 157"/>
                <a:gd name="T43" fmla="*/ 75 h 206"/>
                <a:gd name="T44" fmla="*/ 103 w 157"/>
                <a:gd name="T45" fmla="*/ 85 h 206"/>
                <a:gd name="T46" fmla="*/ 103 w 157"/>
                <a:gd name="T47" fmla="*/ 87 h 206"/>
                <a:gd name="T48" fmla="*/ 92 w 157"/>
                <a:gd name="T49" fmla="*/ 109 h 206"/>
                <a:gd name="T50" fmla="*/ 74 w 157"/>
                <a:gd name="T51" fmla="*/ 111 h 206"/>
                <a:gd name="T52" fmla="*/ 55 w 157"/>
                <a:gd name="T53" fmla="*/ 113 h 206"/>
                <a:gd name="T54" fmla="*/ 42 w 157"/>
                <a:gd name="T55" fmla="*/ 128 h 206"/>
                <a:gd name="T56" fmla="*/ 33 w 157"/>
                <a:gd name="T57" fmla="*/ 112 h 206"/>
                <a:gd name="T58" fmla="*/ 26 w 157"/>
                <a:gd name="T59" fmla="*/ 9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7" h="206">
                  <a:moveTo>
                    <a:pt x="93" y="48"/>
                  </a:moveTo>
                  <a:cubicBezTo>
                    <a:pt x="52" y="12"/>
                    <a:pt x="52" y="12"/>
                    <a:pt x="52" y="12"/>
                  </a:cubicBezTo>
                  <a:cubicBezTo>
                    <a:pt x="47" y="8"/>
                    <a:pt x="44" y="5"/>
                    <a:pt x="44" y="4"/>
                  </a:cubicBezTo>
                  <a:cubicBezTo>
                    <a:pt x="41" y="1"/>
                    <a:pt x="36" y="0"/>
                    <a:pt x="33" y="2"/>
                  </a:cubicBezTo>
                  <a:cubicBezTo>
                    <a:pt x="5" y="17"/>
                    <a:pt x="5" y="17"/>
                    <a:pt x="5" y="17"/>
                  </a:cubicBezTo>
                  <a:cubicBezTo>
                    <a:pt x="2" y="19"/>
                    <a:pt x="0" y="24"/>
                    <a:pt x="2" y="28"/>
                  </a:cubicBezTo>
                  <a:cubicBezTo>
                    <a:pt x="2" y="29"/>
                    <a:pt x="3" y="33"/>
                    <a:pt x="4" y="39"/>
                  </a:cubicBezTo>
                  <a:cubicBezTo>
                    <a:pt x="12" y="94"/>
                    <a:pt x="12" y="94"/>
                    <a:pt x="12" y="94"/>
                  </a:cubicBezTo>
                  <a:cubicBezTo>
                    <a:pt x="13" y="101"/>
                    <a:pt x="17" y="112"/>
                    <a:pt x="20" y="119"/>
                  </a:cubicBezTo>
                  <a:cubicBezTo>
                    <a:pt x="63" y="194"/>
                    <a:pt x="63" y="194"/>
                    <a:pt x="63" y="194"/>
                  </a:cubicBezTo>
                  <a:cubicBezTo>
                    <a:pt x="68" y="203"/>
                    <a:pt x="79" y="206"/>
                    <a:pt x="89" y="201"/>
                  </a:cubicBezTo>
                  <a:cubicBezTo>
                    <a:pt x="145" y="169"/>
                    <a:pt x="145" y="169"/>
                    <a:pt x="145" y="169"/>
                  </a:cubicBezTo>
                  <a:cubicBezTo>
                    <a:pt x="154" y="164"/>
                    <a:pt x="157" y="153"/>
                    <a:pt x="152" y="143"/>
                  </a:cubicBezTo>
                  <a:cubicBezTo>
                    <a:pt x="110" y="68"/>
                    <a:pt x="110" y="68"/>
                    <a:pt x="110" y="68"/>
                  </a:cubicBezTo>
                  <a:cubicBezTo>
                    <a:pt x="106" y="62"/>
                    <a:pt x="99" y="53"/>
                    <a:pt x="93" y="48"/>
                  </a:cubicBezTo>
                  <a:close/>
                  <a:moveTo>
                    <a:pt x="26" y="92"/>
                  </a:moveTo>
                  <a:cubicBezTo>
                    <a:pt x="18" y="37"/>
                    <a:pt x="18" y="37"/>
                    <a:pt x="18" y="37"/>
                  </a:cubicBezTo>
                  <a:cubicBezTo>
                    <a:pt x="17" y="33"/>
                    <a:pt x="17" y="30"/>
                    <a:pt x="16" y="27"/>
                  </a:cubicBezTo>
                  <a:cubicBezTo>
                    <a:pt x="36" y="17"/>
                    <a:pt x="36" y="17"/>
                    <a:pt x="36" y="17"/>
                  </a:cubicBezTo>
                  <a:cubicBezTo>
                    <a:pt x="37" y="18"/>
                    <a:pt x="39" y="20"/>
                    <a:pt x="43" y="23"/>
                  </a:cubicBezTo>
                  <a:cubicBezTo>
                    <a:pt x="84" y="59"/>
                    <a:pt x="84" y="59"/>
                    <a:pt x="84" y="59"/>
                  </a:cubicBezTo>
                  <a:cubicBezTo>
                    <a:pt x="88" y="63"/>
                    <a:pt x="95" y="70"/>
                    <a:pt x="97" y="75"/>
                  </a:cubicBezTo>
                  <a:cubicBezTo>
                    <a:pt x="103" y="85"/>
                    <a:pt x="103" y="85"/>
                    <a:pt x="103" y="85"/>
                  </a:cubicBezTo>
                  <a:cubicBezTo>
                    <a:pt x="103" y="86"/>
                    <a:pt x="103" y="86"/>
                    <a:pt x="103" y="87"/>
                  </a:cubicBezTo>
                  <a:cubicBezTo>
                    <a:pt x="102" y="91"/>
                    <a:pt x="99" y="105"/>
                    <a:pt x="92" y="109"/>
                  </a:cubicBezTo>
                  <a:cubicBezTo>
                    <a:pt x="87" y="112"/>
                    <a:pt x="80" y="111"/>
                    <a:pt x="74" y="111"/>
                  </a:cubicBezTo>
                  <a:cubicBezTo>
                    <a:pt x="68" y="110"/>
                    <a:pt x="61" y="110"/>
                    <a:pt x="55" y="113"/>
                  </a:cubicBezTo>
                  <a:cubicBezTo>
                    <a:pt x="50" y="116"/>
                    <a:pt x="45" y="122"/>
                    <a:pt x="42" y="128"/>
                  </a:cubicBezTo>
                  <a:cubicBezTo>
                    <a:pt x="33" y="112"/>
                    <a:pt x="33" y="112"/>
                    <a:pt x="33" y="112"/>
                  </a:cubicBezTo>
                  <a:cubicBezTo>
                    <a:pt x="30" y="107"/>
                    <a:pt x="27" y="98"/>
                    <a:pt x="26" y="92"/>
                  </a:cubicBezTo>
                  <a:close/>
                </a:path>
              </a:pathLst>
            </a:custGeom>
            <a:solidFill>
              <a:srgbClr val="5757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0" name="Freeform 13"/>
            <p:cNvSpPr>
              <a:spLocks/>
            </p:cNvSpPr>
            <p:nvPr/>
          </p:nvSpPr>
          <p:spPr bwMode="auto">
            <a:xfrm>
              <a:off x="4003675" y="2890838"/>
              <a:ext cx="141288" cy="98425"/>
            </a:xfrm>
            <a:custGeom>
              <a:avLst/>
              <a:gdLst>
                <a:gd name="T0" fmla="*/ 12 w 46"/>
                <a:gd name="T1" fmla="*/ 31 h 32"/>
                <a:gd name="T2" fmla="*/ 41 w 46"/>
                <a:gd name="T3" fmla="*/ 14 h 32"/>
                <a:gd name="T4" fmla="*/ 44 w 46"/>
                <a:gd name="T5" fmla="*/ 4 h 32"/>
                <a:gd name="T6" fmla="*/ 34 w 46"/>
                <a:gd name="T7" fmla="*/ 2 h 32"/>
                <a:gd name="T8" fmla="*/ 5 w 46"/>
                <a:gd name="T9" fmla="*/ 18 h 32"/>
                <a:gd name="T10" fmla="*/ 2 w 46"/>
                <a:gd name="T11" fmla="*/ 28 h 32"/>
                <a:gd name="T12" fmla="*/ 12 w 46"/>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46" h="32">
                  <a:moveTo>
                    <a:pt x="12" y="31"/>
                  </a:moveTo>
                  <a:cubicBezTo>
                    <a:pt x="41" y="14"/>
                    <a:pt x="41" y="14"/>
                    <a:pt x="41" y="14"/>
                  </a:cubicBezTo>
                  <a:cubicBezTo>
                    <a:pt x="45" y="12"/>
                    <a:pt x="46" y="8"/>
                    <a:pt x="44" y="4"/>
                  </a:cubicBezTo>
                  <a:cubicBezTo>
                    <a:pt x="42" y="1"/>
                    <a:pt x="38" y="0"/>
                    <a:pt x="34" y="2"/>
                  </a:cubicBezTo>
                  <a:cubicBezTo>
                    <a:pt x="5" y="18"/>
                    <a:pt x="5" y="18"/>
                    <a:pt x="5" y="18"/>
                  </a:cubicBezTo>
                  <a:cubicBezTo>
                    <a:pt x="2" y="20"/>
                    <a:pt x="0" y="24"/>
                    <a:pt x="2" y="28"/>
                  </a:cubicBezTo>
                  <a:cubicBezTo>
                    <a:pt x="4" y="31"/>
                    <a:pt x="9" y="32"/>
                    <a:pt x="12" y="31"/>
                  </a:cubicBezTo>
                  <a:close/>
                </a:path>
              </a:pathLst>
            </a:custGeom>
            <a:solidFill>
              <a:srgbClr val="5757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1" name="Rectangle 32"/>
            <p:cNvSpPr>
              <a:spLocks noChangeArrowheads="1"/>
            </p:cNvSpPr>
            <p:nvPr/>
          </p:nvSpPr>
          <p:spPr bwMode="auto">
            <a:xfrm>
              <a:off x="4597400" y="3322638"/>
              <a:ext cx="2901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a:ln>
                    <a:noFill/>
                  </a:ln>
                  <a:solidFill>
                    <a:srgbClr val="575756"/>
                  </a:solidFill>
                  <a:effectLst/>
                  <a:latin typeface="+mn-lt"/>
                </a:rPr>
                <a:t>SÜT</a:t>
              </a:r>
              <a:endParaRPr kumimoji="0" lang="tr-TR" altLang="tr-TR" sz="1800" b="0" i="0" u="none" strike="noStrike" cap="none" normalizeH="0" baseline="0">
                <a:ln>
                  <a:noFill/>
                </a:ln>
                <a:solidFill>
                  <a:schemeClr val="tx1"/>
                </a:solidFill>
                <a:effectLst/>
                <a:latin typeface="+mn-lt"/>
              </a:endParaRPr>
            </a:p>
          </p:txBody>
        </p:sp>
      </p:grpSp>
      <p:grpSp>
        <p:nvGrpSpPr>
          <p:cNvPr id="32" name="Grup 31"/>
          <p:cNvGrpSpPr/>
          <p:nvPr/>
        </p:nvGrpSpPr>
        <p:grpSpPr>
          <a:xfrm>
            <a:off x="4994025" y="3881656"/>
            <a:ext cx="596900" cy="635001"/>
            <a:chOff x="2732088" y="2473325"/>
            <a:chExt cx="596900" cy="635001"/>
          </a:xfrm>
        </p:grpSpPr>
        <p:sp>
          <p:nvSpPr>
            <p:cNvPr id="33" name="Freeform 22"/>
            <p:cNvSpPr>
              <a:spLocks noEditPoints="1"/>
            </p:cNvSpPr>
            <p:nvPr/>
          </p:nvSpPr>
          <p:spPr bwMode="auto">
            <a:xfrm>
              <a:off x="2732088" y="2516188"/>
              <a:ext cx="596900" cy="592138"/>
            </a:xfrm>
            <a:custGeom>
              <a:avLst/>
              <a:gdLst>
                <a:gd name="T0" fmla="*/ 172 w 194"/>
                <a:gd name="T1" fmla="*/ 22 h 193"/>
                <a:gd name="T2" fmla="*/ 144 w 194"/>
                <a:gd name="T3" fmla="*/ 0 h 193"/>
                <a:gd name="T4" fmla="*/ 116 w 194"/>
                <a:gd name="T5" fmla="*/ 28 h 193"/>
                <a:gd name="T6" fmla="*/ 118 w 194"/>
                <a:gd name="T7" fmla="*/ 39 h 193"/>
                <a:gd name="T8" fmla="*/ 100 w 194"/>
                <a:gd name="T9" fmla="*/ 56 h 193"/>
                <a:gd name="T10" fmla="*/ 96 w 194"/>
                <a:gd name="T11" fmla="*/ 56 h 193"/>
                <a:gd name="T12" fmla="*/ 18 w 194"/>
                <a:gd name="T13" fmla="*/ 94 h 193"/>
                <a:gd name="T14" fmla="*/ 0 w 194"/>
                <a:gd name="T15" fmla="*/ 135 h 193"/>
                <a:gd name="T16" fmla="*/ 58 w 194"/>
                <a:gd name="T17" fmla="*/ 193 h 193"/>
                <a:gd name="T18" fmla="*/ 100 w 194"/>
                <a:gd name="T19" fmla="*/ 176 h 193"/>
                <a:gd name="T20" fmla="*/ 138 w 194"/>
                <a:gd name="T21" fmla="*/ 98 h 193"/>
                <a:gd name="T22" fmla="*/ 137 w 194"/>
                <a:gd name="T23" fmla="*/ 93 h 193"/>
                <a:gd name="T24" fmla="*/ 155 w 194"/>
                <a:gd name="T25" fmla="*/ 76 h 193"/>
                <a:gd name="T26" fmla="*/ 166 w 194"/>
                <a:gd name="T27" fmla="*/ 78 h 193"/>
                <a:gd name="T28" fmla="*/ 194 w 194"/>
                <a:gd name="T29" fmla="*/ 49 h 193"/>
                <a:gd name="T30" fmla="*/ 172 w 194"/>
                <a:gd name="T31" fmla="*/ 22 h 193"/>
                <a:gd name="T32" fmla="*/ 166 w 194"/>
                <a:gd name="T33" fmla="*/ 66 h 193"/>
                <a:gd name="T34" fmla="*/ 157 w 194"/>
                <a:gd name="T35" fmla="*/ 63 h 193"/>
                <a:gd name="T36" fmla="*/ 153 w 194"/>
                <a:gd name="T37" fmla="*/ 61 h 193"/>
                <a:gd name="T38" fmla="*/ 134 w 194"/>
                <a:gd name="T39" fmla="*/ 80 h 193"/>
                <a:gd name="T40" fmla="*/ 114 w 194"/>
                <a:gd name="T41" fmla="*/ 60 h 193"/>
                <a:gd name="T42" fmla="*/ 133 w 194"/>
                <a:gd name="T43" fmla="*/ 41 h 193"/>
                <a:gd name="T44" fmla="*/ 130 w 194"/>
                <a:gd name="T45" fmla="*/ 36 h 193"/>
                <a:gd name="T46" fmla="*/ 128 w 194"/>
                <a:gd name="T47" fmla="*/ 28 h 193"/>
                <a:gd name="T48" fmla="*/ 144 w 194"/>
                <a:gd name="T49" fmla="*/ 12 h 193"/>
                <a:gd name="T50" fmla="*/ 161 w 194"/>
                <a:gd name="T51" fmla="*/ 27 h 193"/>
                <a:gd name="T52" fmla="*/ 161 w 194"/>
                <a:gd name="T53" fmla="*/ 33 h 193"/>
                <a:gd name="T54" fmla="*/ 166 w 194"/>
                <a:gd name="T55" fmla="*/ 33 h 193"/>
                <a:gd name="T56" fmla="*/ 182 w 194"/>
                <a:gd name="T57" fmla="*/ 49 h 193"/>
                <a:gd name="T58" fmla="*/ 166 w 194"/>
                <a:gd name="T59"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4" h="193">
                  <a:moveTo>
                    <a:pt x="172" y="22"/>
                  </a:moveTo>
                  <a:cubicBezTo>
                    <a:pt x="169" y="9"/>
                    <a:pt x="158" y="0"/>
                    <a:pt x="144" y="0"/>
                  </a:cubicBezTo>
                  <a:cubicBezTo>
                    <a:pt x="129" y="0"/>
                    <a:pt x="116" y="12"/>
                    <a:pt x="116" y="28"/>
                  </a:cubicBezTo>
                  <a:cubicBezTo>
                    <a:pt x="116" y="32"/>
                    <a:pt x="117" y="35"/>
                    <a:pt x="118" y="39"/>
                  </a:cubicBezTo>
                  <a:cubicBezTo>
                    <a:pt x="100" y="56"/>
                    <a:pt x="100" y="56"/>
                    <a:pt x="100" y="56"/>
                  </a:cubicBezTo>
                  <a:cubicBezTo>
                    <a:pt x="99" y="56"/>
                    <a:pt x="98" y="56"/>
                    <a:pt x="96" y="56"/>
                  </a:cubicBezTo>
                  <a:cubicBezTo>
                    <a:pt x="81" y="56"/>
                    <a:pt x="28" y="83"/>
                    <a:pt x="18" y="94"/>
                  </a:cubicBezTo>
                  <a:cubicBezTo>
                    <a:pt x="7" y="104"/>
                    <a:pt x="0" y="119"/>
                    <a:pt x="0" y="135"/>
                  </a:cubicBezTo>
                  <a:cubicBezTo>
                    <a:pt x="0" y="167"/>
                    <a:pt x="26" y="193"/>
                    <a:pt x="58" y="193"/>
                  </a:cubicBezTo>
                  <a:cubicBezTo>
                    <a:pt x="75" y="193"/>
                    <a:pt x="89" y="187"/>
                    <a:pt x="100" y="176"/>
                  </a:cubicBezTo>
                  <a:cubicBezTo>
                    <a:pt x="110" y="166"/>
                    <a:pt x="138" y="113"/>
                    <a:pt x="138" y="98"/>
                  </a:cubicBezTo>
                  <a:cubicBezTo>
                    <a:pt x="138" y="96"/>
                    <a:pt x="138" y="95"/>
                    <a:pt x="137" y="93"/>
                  </a:cubicBezTo>
                  <a:cubicBezTo>
                    <a:pt x="155" y="76"/>
                    <a:pt x="155" y="76"/>
                    <a:pt x="155" y="76"/>
                  </a:cubicBezTo>
                  <a:cubicBezTo>
                    <a:pt x="158" y="77"/>
                    <a:pt x="162" y="78"/>
                    <a:pt x="166" y="78"/>
                  </a:cubicBezTo>
                  <a:cubicBezTo>
                    <a:pt x="181" y="78"/>
                    <a:pt x="194" y="65"/>
                    <a:pt x="194" y="49"/>
                  </a:cubicBezTo>
                  <a:cubicBezTo>
                    <a:pt x="194" y="36"/>
                    <a:pt x="185" y="25"/>
                    <a:pt x="172" y="22"/>
                  </a:cubicBezTo>
                  <a:close/>
                  <a:moveTo>
                    <a:pt x="166" y="66"/>
                  </a:moveTo>
                  <a:cubicBezTo>
                    <a:pt x="163" y="66"/>
                    <a:pt x="160" y="65"/>
                    <a:pt x="157" y="63"/>
                  </a:cubicBezTo>
                  <a:cubicBezTo>
                    <a:pt x="153" y="61"/>
                    <a:pt x="153" y="61"/>
                    <a:pt x="153" y="61"/>
                  </a:cubicBezTo>
                  <a:cubicBezTo>
                    <a:pt x="134" y="80"/>
                    <a:pt x="134" y="80"/>
                    <a:pt x="134" y="80"/>
                  </a:cubicBezTo>
                  <a:cubicBezTo>
                    <a:pt x="130" y="71"/>
                    <a:pt x="122" y="64"/>
                    <a:pt x="114" y="60"/>
                  </a:cubicBezTo>
                  <a:cubicBezTo>
                    <a:pt x="133" y="41"/>
                    <a:pt x="133" y="41"/>
                    <a:pt x="133" y="41"/>
                  </a:cubicBezTo>
                  <a:cubicBezTo>
                    <a:pt x="130" y="36"/>
                    <a:pt x="130" y="36"/>
                    <a:pt x="130" y="36"/>
                  </a:cubicBezTo>
                  <a:cubicBezTo>
                    <a:pt x="129" y="34"/>
                    <a:pt x="128" y="31"/>
                    <a:pt x="128" y="28"/>
                  </a:cubicBezTo>
                  <a:cubicBezTo>
                    <a:pt x="128" y="19"/>
                    <a:pt x="135" y="12"/>
                    <a:pt x="144" y="12"/>
                  </a:cubicBezTo>
                  <a:cubicBezTo>
                    <a:pt x="153" y="12"/>
                    <a:pt x="160" y="19"/>
                    <a:pt x="161" y="27"/>
                  </a:cubicBezTo>
                  <a:cubicBezTo>
                    <a:pt x="161" y="33"/>
                    <a:pt x="161" y="33"/>
                    <a:pt x="161" y="33"/>
                  </a:cubicBezTo>
                  <a:cubicBezTo>
                    <a:pt x="166" y="33"/>
                    <a:pt x="166" y="33"/>
                    <a:pt x="166" y="33"/>
                  </a:cubicBezTo>
                  <a:cubicBezTo>
                    <a:pt x="175" y="33"/>
                    <a:pt x="182" y="41"/>
                    <a:pt x="182" y="49"/>
                  </a:cubicBezTo>
                  <a:cubicBezTo>
                    <a:pt x="182" y="58"/>
                    <a:pt x="175" y="66"/>
                    <a:pt x="166" y="6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4" name="Rectangle 33"/>
            <p:cNvSpPr>
              <a:spLocks noChangeArrowheads="1"/>
            </p:cNvSpPr>
            <p:nvPr/>
          </p:nvSpPr>
          <p:spPr bwMode="auto">
            <a:xfrm>
              <a:off x="2744788" y="2473325"/>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E</a:t>
              </a:r>
              <a:endParaRPr kumimoji="0" lang="tr-TR" altLang="tr-TR" sz="1800" b="0" i="0" u="none" strike="noStrike" cap="none" normalizeH="0" baseline="0" dirty="0">
                <a:ln>
                  <a:noFill/>
                </a:ln>
                <a:solidFill>
                  <a:schemeClr val="tx1"/>
                </a:solidFill>
                <a:effectLst/>
                <a:latin typeface="+mn-lt"/>
              </a:endParaRPr>
            </a:p>
          </p:txBody>
        </p:sp>
        <p:sp>
          <p:nvSpPr>
            <p:cNvPr id="35" name="Rectangle 34"/>
            <p:cNvSpPr>
              <a:spLocks noChangeArrowheads="1"/>
            </p:cNvSpPr>
            <p:nvPr/>
          </p:nvSpPr>
          <p:spPr bwMode="auto">
            <a:xfrm>
              <a:off x="2840038" y="2473325"/>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a:ln>
                    <a:noFill/>
                  </a:ln>
                  <a:solidFill>
                    <a:srgbClr val="FFFFFF"/>
                  </a:solidFill>
                  <a:effectLst/>
                  <a:latin typeface="+mn-lt"/>
                </a:rPr>
                <a:t>T</a:t>
              </a:r>
              <a:endParaRPr kumimoji="0" lang="tr-TR" altLang="tr-TR" sz="1800" b="0" i="0" u="none" strike="noStrike" cap="none" normalizeH="0" baseline="0">
                <a:ln>
                  <a:noFill/>
                </a:ln>
                <a:solidFill>
                  <a:schemeClr val="tx1"/>
                </a:solidFill>
                <a:effectLst/>
                <a:latin typeface="+mn-lt"/>
              </a:endParaRPr>
            </a:p>
          </p:txBody>
        </p:sp>
      </p:grpSp>
      <p:grpSp>
        <p:nvGrpSpPr>
          <p:cNvPr id="36" name="Grup 35"/>
          <p:cNvGrpSpPr/>
          <p:nvPr/>
        </p:nvGrpSpPr>
        <p:grpSpPr>
          <a:xfrm>
            <a:off x="4967037" y="2673569"/>
            <a:ext cx="1146175" cy="558800"/>
            <a:chOff x="2705100" y="1265238"/>
            <a:chExt cx="1146175" cy="558800"/>
          </a:xfrm>
        </p:grpSpPr>
        <p:sp>
          <p:nvSpPr>
            <p:cNvPr id="37" name="Freeform 16"/>
            <p:cNvSpPr>
              <a:spLocks/>
            </p:cNvSpPr>
            <p:nvPr/>
          </p:nvSpPr>
          <p:spPr bwMode="auto">
            <a:xfrm>
              <a:off x="3355975" y="1397000"/>
              <a:ext cx="358775" cy="427038"/>
            </a:xfrm>
            <a:custGeom>
              <a:avLst/>
              <a:gdLst>
                <a:gd name="T0" fmla="*/ 73 w 117"/>
                <a:gd name="T1" fmla="*/ 7 h 139"/>
                <a:gd name="T2" fmla="*/ 109 w 117"/>
                <a:gd name="T3" fmla="*/ 81 h 139"/>
                <a:gd name="T4" fmla="*/ 44 w 117"/>
                <a:gd name="T5" fmla="*/ 133 h 139"/>
                <a:gd name="T6" fmla="*/ 8 w 117"/>
                <a:gd name="T7" fmla="*/ 58 h 139"/>
                <a:gd name="T8" fmla="*/ 73 w 117"/>
                <a:gd name="T9" fmla="*/ 7 h 139"/>
              </a:gdLst>
              <a:ahLst/>
              <a:cxnLst>
                <a:cxn ang="0">
                  <a:pos x="T0" y="T1"/>
                </a:cxn>
                <a:cxn ang="0">
                  <a:pos x="T2" y="T3"/>
                </a:cxn>
                <a:cxn ang="0">
                  <a:pos x="T4" y="T5"/>
                </a:cxn>
                <a:cxn ang="0">
                  <a:pos x="T6" y="T7"/>
                </a:cxn>
                <a:cxn ang="0">
                  <a:pos x="T8" y="T9"/>
                </a:cxn>
              </a:cxnLst>
              <a:rect l="0" t="0" r="r" b="b"/>
              <a:pathLst>
                <a:path w="117" h="139">
                  <a:moveTo>
                    <a:pt x="73" y="7"/>
                  </a:moveTo>
                  <a:cubicBezTo>
                    <a:pt x="101" y="13"/>
                    <a:pt x="117" y="47"/>
                    <a:pt x="109" y="81"/>
                  </a:cubicBezTo>
                  <a:cubicBezTo>
                    <a:pt x="101" y="116"/>
                    <a:pt x="72" y="139"/>
                    <a:pt x="44" y="133"/>
                  </a:cubicBezTo>
                  <a:cubicBezTo>
                    <a:pt x="16" y="126"/>
                    <a:pt x="0" y="93"/>
                    <a:pt x="8" y="58"/>
                  </a:cubicBezTo>
                  <a:cubicBezTo>
                    <a:pt x="16" y="23"/>
                    <a:pt x="45" y="0"/>
                    <a:pt x="73"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8" name="Freeform 17"/>
            <p:cNvSpPr>
              <a:spLocks/>
            </p:cNvSpPr>
            <p:nvPr/>
          </p:nvSpPr>
          <p:spPr bwMode="auto">
            <a:xfrm>
              <a:off x="3625850" y="1403350"/>
              <a:ext cx="225425" cy="414338"/>
            </a:xfrm>
            <a:custGeom>
              <a:avLst/>
              <a:gdLst>
                <a:gd name="T0" fmla="*/ 29 w 73"/>
                <a:gd name="T1" fmla="*/ 2 h 135"/>
                <a:gd name="T2" fmla="*/ 4 w 73"/>
                <a:gd name="T3" fmla="*/ 4 h 135"/>
                <a:gd name="T4" fmla="*/ 30 w 73"/>
                <a:gd name="T5" fmla="*/ 81 h 135"/>
                <a:gd name="T6" fmla="*/ 0 w 73"/>
                <a:gd name="T7" fmla="*/ 128 h 135"/>
                <a:gd name="T8" fmla="*/ 66 w 73"/>
                <a:gd name="T9" fmla="*/ 77 h 135"/>
                <a:gd name="T10" fmla="*/ 29 w 73"/>
                <a:gd name="T11" fmla="*/ 2 h 135"/>
              </a:gdLst>
              <a:ahLst/>
              <a:cxnLst>
                <a:cxn ang="0">
                  <a:pos x="T0" y="T1"/>
                </a:cxn>
                <a:cxn ang="0">
                  <a:pos x="T2" y="T3"/>
                </a:cxn>
                <a:cxn ang="0">
                  <a:pos x="T4" y="T5"/>
                </a:cxn>
                <a:cxn ang="0">
                  <a:pos x="T6" y="T7"/>
                </a:cxn>
                <a:cxn ang="0">
                  <a:pos x="T8" y="T9"/>
                </a:cxn>
                <a:cxn ang="0">
                  <a:pos x="T10" y="T11"/>
                </a:cxn>
              </a:cxnLst>
              <a:rect l="0" t="0" r="r" b="b"/>
              <a:pathLst>
                <a:path w="73" h="135">
                  <a:moveTo>
                    <a:pt x="29" y="2"/>
                  </a:moveTo>
                  <a:cubicBezTo>
                    <a:pt x="21" y="0"/>
                    <a:pt x="12" y="1"/>
                    <a:pt x="4" y="4"/>
                  </a:cubicBezTo>
                  <a:cubicBezTo>
                    <a:pt x="26" y="18"/>
                    <a:pt x="37" y="49"/>
                    <a:pt x="30" y="81"/>
                  </a:cubicBezTo>
                  <a:cubicBezTo>
                    <a:pt x="25" y="101"/>
                    <a:pt x="14" y="118"/>
                    <a:pt x="0" y="128"/>
                  </a:cubicBezTo>
                  <a:cubicBezTo>
                    <a:pt x="28" y="135"/>
                    <a:pt x="58" y="112"/>
                    <a:pt x="66" y="77"/>
                  </a:cubicBezTo>
                  <a:cubicBezTo>
                    <a:pt x="73" y="42"/>
                    <a:pt x="57" y="9"/>
                    <a:pt x="2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9" name="Freeform 18"/>
            <p:cNvSpPr>
              <a:spLocks/>
            </p:cNvSpPr>
            <p:nvPr/>
          </p:nvSpPr>
          <p:spPr bwMode="auto">
            <a:xfrm>
              <a:off x="3238500" y="1331913"/>
              <a:ext cx="292100" cy="409575"/>
            </a:xfrm>
            <a:custGeom>
              <a:avLst/>
              <a:gdLst>
                <a:gd name="T0" fmla="*/ 38 w 95"/>
                <a:gd name="T1" fmla="*/ 77 h 133"/>
                <a:gd name="T2" fmla="*/ 95 w 95"/>
                <a:gd name="T3" fmla="*/ 19 h 133"/>
                <a:gd name="T4" fmla="*/ 73 w 95"/>
                <a:gd name="T5" fmla="*/ 7 h 133"/>
                <a:gd name="T6" fmla="*/ 8 w 95"/>
                <a:gd name="T7" fmla="*/ 58 h 133"/>
                <a:gd name="T8" fmla="*/ 44 w 95"/>
                <a:gd name="T9" fmla="*/ 133 h 133"/>
                <a:gd name="T10" fmla="*/ 38 w 95"/>
                <a:gd name="T11" fmla="*/ 77 h 133"/>
              </a:gdLst>
              <a:ahLst/>
              <a:cxnLst>
                <a:cxn ang="0">
                  <a:pos x="T0" y="T1"/>
                </a:cxn>
                <a:cxn ang="0">
                  <a:pos x="T2" y="T3"/>
                </a:cxn>
                <a:cxn ang="0">
                  <a:pos x="T4" y="T5"/>
                </a:cxn>
                <a:cxn ang="0">
                  <a:pos x="T6" y="T7"/>
                </a:cxn>
                <a:cxn ang="0">
                  <a:pos x="T8" y="T9"/>
                </a:cxn>
                <a:cxn ang="0">
                  <a:pos x="T10" y="T11"/>
                </a:cxn>
              </a:cxnLst>
              <a:rect l="0" t="0" r="r" b="b"/>
              <a:pathLst>
                <a:path w="95" h="133">
                  <a:moveTo>
                    <a:pt x="38" y="77"/>
                  </a:moveTo>
                  <a:cubicBezTo>
                    <a:pt x="45" y="45"/>
                    <a:pt x="69" y="22"/>
                    <a:pt x="95" y="19"/>
                  </a:cubicBezTo>
                  <a:cubicBezTo>
                    <a:pt x="89" y="13"/>
                    <a:pt x="82" y="8"/>
                    <a:pt x="73" y="7"/>
                  </a:cubicBezTo>
                  <a:cubicBezTo>
                    <a:pt x="45" y="0"/>
                    <a:pt x="16" y="23"/>
                    <a:pt x="8" y="58"/>
                  </a:cubicBezTo>
                  <a:cubicBezTo>
                    <a:pt x="0" y="93"/>
                    <a:pt x="16" y="126"/>
                    <a:pt x="44" y="133"/>
                  </a:cubicBezTo>
                  <a:cubicBezTo>
                    <a:pt x="36" y="117"/>
                    <a:pt x="33" y="97"/>
                    <a:pt x="38"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0" name="Freeform 19"/>
            <p:cNvSpPr>
              <a:spLocks/>
            </p:cNvSpPr>
            <p:nvPr/>
          </p:nvSpPr>
          <p:spPr bwMode="auto">
            <a:xfrm>
              <a:off x="3559175" y="1265238"/>
              <a:ext cx="177800" cy="138113"/>
            </a:xfrm>
            <a:custGeom>
              <a:avLst/>
              <a:gdLst>
                <a:gd name="T0" fmla="*/ 9 w 58"/>
                <a:gd name="T1" fmla="*/ 42 h 45"/>
                <a:gd name="T2" fmla="*/ 18 w 58"/>
                <a:gd name="T3" fmla="*/ 45 h 45"/>
                <a:gd name="T4" fmla="*/ 58 w 58"/>
                <a:gd name="T5" fmla="*/ 21 h 45"/>
                <a:gd name="T6" fmla="*/ 51 w 58"/>
                <a:gd name="T7" fmla="*/ 0 h 45"/>
                <a:gd name="T8" fmla="*/ 0 w 58"/>
                <a:gd name="T9" fmla="*/ 41 h 45"/>
                <a:gd name="T10" fmla="*/ 9 w 58"/>
                <a:gd name="T11" fmla="*/ 42 h 45"/>
              </a:gdLst>
              <a:ahLst/>
              <a:cxnLst>
                <a:cxn ang="0">
                  <a:pos x="T0" y="T1"/>
                </a:cxn>
                <a:cxn ang="0">
                  <a:pos x="T2" y="T3"/>
                </a:cxn>
                <a:cxn ang="0">
                  <a:pos x="T4" y="T5"/>
                </a:cxn>
                <a:cxn ang="0">
                  <a:pos x="T6" y="T7"/>
                </a:cxn>
                <a:cxn ang="0">
                  <a:pos x="T8" y="T9"/>
                </a:cxn>
                <a:cxn ang="0">
                  <a:pos x="T10" y="T11"/>
                </a:cxn>
              </a:cxnLst>
              <a:rect l="0" t="0" r="r" b="b"/>
              <a:pathLst>
                <a:path w="58" h="45">
                  <a:moveTo>
                    <a:pt x="9" y="42"/>
                  </a:moveTo>
                  <a:cubicBezTo>
                    <a:pt x="12" y="43"/>
                    <a:pt x="15" y="44"/>
                    <a:pt x="18" y="45"/>
                  </a:cubicBezTo>
                  <a:cubicBezTo>
                    <a:pt x="30" y="24"/>
                    <a:pt x="58" y="21"/>
                    <a:pt x="58" y="21"/>
                  </a:cubicBezTo>
                  <a:cubicBezTo>
                    <a:pt x="51" y="0"/>
                    <a:pt x="51" y="0"/>
                    <a:pt x="51" y="0"/>
                  </a:cubicBezTo>
                  <a:cubicBezTo>
                    <a:pt x="20" y="3"/>
                    <a:pt x="6" y="28"/>
                    <a:pt x="0" y="41"/>
                  </a:cubicBezTo>
                  <a:cubicBezTo>
                    <a:pt x="3" y="41"/>
                    <a:pt x="6" y="41"/>
                    <a:pt x="9" y="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1" name="Rectangle 35"/>
            <p:cNvSpPr>
              <a:spLocks noChangeArrowheads="1"/>
            </p:cNvSpPr>
            <p:nvPr/>
          </p:nvSpPr>
          <p:spPr bwMode="auto">
            <a:xfrm>
              <a:off x="2705100" y="1320800"/>
              <a:ext cx="4471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SEBZE</a:t>
              </a:r>
              <a:endParaRPr kumimoji="0" lang="tr-TR" altLang="tr-TR" sz="1800" b="0" i="0" u="none" strike="noStrike" cap="none" normalizeH="0" baseline="0" dirty="0">
                <a:ln>
                  <a:noFill/>
                </a:ln>
                <a:solidFill>
                  <a:schemeClr val="tx1"/>
                </a:solidFill>
                <a:effectLst/>
                <a:latin typeface="+mn-lt"/>
              </a:endParaRPr>
            </a:p>
          </p:txBody>
        </p:sp>
      </p:grpSp>
      <p:grpSp>
        <p:nvGrpSpPr>
          <p:cNvPr id="42" name="Grup 41"/>
          <p:cNvGrpSpPr/>
          <p:nvPr/>
        </p:nvGrpSpPr>
        <p:grpSpPr>
          <a:xfrm>
            <a:off x="6745037" y="2965669"/>
            <a:ext cx="584200" cy="762000"/>
            <a:chOff x="4483100" y="1557338"/>
            <a:chExt cx="584200" cy="762000"/>
          </a:xfrm>
        </p:grpSpPr>
        <p:sp>
          <p:nvSpPr>
            <p:cNvPr id="43" name="Freeform 25"/>
            <p:cNvSpPr>
              <a:spLocks/>
            </p:cNvSpPr>
            <p:nvPr/>
          </p:nvSpPr>
          <p:spPr bwMode="auto">
            <a:xfrm>
              <a:off x="4699000" y="1827213"/>
              <a:ext cx="246063" cy="128588"/>
            </a:xfrm>
            <a:custGeom>
              <a:avLst/>
              <a:gdLst>
                <a:gd name="T0" fmla="*/ 80 w 80"/>
                <a:gd name="T1" fmla="*/ 5 h 42"/>
                <a:gd name="T2" fmla="*/ 54 w 80"/>
                <a:gd name="T3" fmla="*/ 30 h 42"/>
                <a:gd name="T4" fmla="*/ 28 w 80"/>
                <a:gd name="T5" fmla="*/ 40 h 42"/>
                <a:gd name="T6" fmla="*/ 13 w 80"/>
                <a:gd name="T7" fmla="*/ 42 h 42"/>
                <a:gd name="T8" fmla="*/ 2 w 80"/>
                <a:gd name="T9" fmla="*/ 37 h 42"/>
                <a:gd name="T10" fmla="*/ 7 w 80"/>
                <a:gd name="T11" fmla="*/ 26 h 42"/>
                <a:gd name="T12" fmla="*/ 68 w 80"/>
                <a:gd name="T13" fmla="*/ 0 h 42"/>
                <a:gd name="T14" fmla="*/ 80 w 80"/>
                <a:gd name="T15" fmla="*/ 5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42">
                  <a:moveTo>
                    <a:pt x="80" y="5"/>
                  </a:moveTo>
                  <a:cubicBezTo>
                    <a:pt x="72" y="16"/>
                    <a:pt x="66" y="26"/>
                    <a:pt x="54" y="30"/>
                  </a:cubicBezTo>
                  <a:cubicBezTo>
                    <a:pt x="45" y="34"/>
                    <a:pt x="36" y="37"/>
                    <a:pt x="28" y="40"/>
                  </a:cubicBezTo>
                  <a:cubicBezTo>
                    <a:pt x="23" y="41"/>
                    <a:pt x="18" y="42"/>
                    <a:pt x="13" y="42"/>
                  </a:cubicBezTo>
                  <a:cubicBezTo>
                    <a:pt x="9" y="42"/>
                    <a:pt x="4" y="42"/>
                    <a:pt x="2" y="37"/>
                  </a:cubicBezTo>
                  <a:cubicBezTo>
                    <a:pt x="0" y="33"/>
                    <a:pt x="3" y="29"/>
                    <a:pt x="7" y="26"/>
                  </a:cubicBezTo>
                  <a:cubicBezTo>
                    <a:pt x="24" y="11"/>
                    <a:pt x="44" y="2"/>
                    <a:pt x="68" y="0"/>
                  </a:cubicBezTo>
                  <a:cubicBezTo>
                    <a:pt x="73" y="0"/>
                    <a:pt x="73" y="0"/>
                    <a:pt x="8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4" name="Freeform 26"/>
            <p:cNvSpPr>
              <a:spLocks/>
            </p:cNvSpPr>
            <p:nvPr/>
          </p:nvSpPr>
          <p:spPr bwMode="auto">
            <a:xfrm>
              <a:off x="4616450" y="2008188"/>
              <a:ext cx="236538" cy="160338"/>
            </a:xfrm>
            <a:custGeom>
              <a:avLst/>
              <a:gdLst>
                <a:gd name="T0" fmla="*/ 76 w 77"/>
                <a:gd name="T1" fmla="*/ 1 h 52"/>
                <a:gd name="T2" fmla="*/ 71 w 77"/>
                <a:gd name="T3" fmla="*/ 16 h 52"/>
                <a:gd name="T4" fmla="*/ 17 w 77"/>
                <a:gd name="T5" fmla="*/ 49 h 52"/>
                <a:gd name="T6" fmla="*/ 3 w 77"/>
                <a:gd name="T7" fmla="*/ 46 h 52"/>
                <a:gd name="T8" fmla="*/ 8 w 77"/>
                <a:gd name="T9" fmla="*/ 33 h 52"/>
                <a:gd name="T10" fmla="*/ 48 w 77"/>
                <a:gd name="T11" fmla="*/ 4 h 52"/>
                <a:gd name="T12" fmla="*/ 76 w 77"/>
                <a:gd name="T13" fmla="*/ 1 h 52"/>
              </a:gdLst>
              <a:ahLst/>
              <a:cxnLst>
                <a:cxn ang="0">
                  <a:pos x="T0" y="T1"/>
                </a:cxn>
                <a:cxn ang="0">
                  <a:pos x="T2" y="T3"/>
                </a:cxn>
                <a:cxn ang="0">
                  <a:pos x="T4" y="T5"/>
                </a:cxn>
                <a:cxn ang="0">
                  <a:pos x="T6" y="T7"/>
                </a:cxn>
                <a:cxn ang="0">
                  <a:pos x="T8" y="T9"/>
                </a:cxn>
                <a:cxn ang="0">
                  <a:pos x="T10" y="T11"/>
                </a:cxn>
                <a:cxn ang="0">
                  <a:pos x="T12" y="T13"/>
                </a:cxn>
              </a:cxnLst>
              <a:rect l="0" t="0" r="r" b="b"/>
              <a:pathLst>
                <a:path w="77" h="52">
                  <a:moveTo>
                    <a:pt x="76" y="1"/>
                  </a:moveTo>
                  <a:cubicBezTo>
                    <a:pt x="77" y="8"/>
                    <a:pt x="75" y="12"/>
                    <a:pt x="71" y="16"/>
                  </a:cubicBezTo>
                  <a:cubicBezTo>
                    <a:pt x="56" y="32"/>
                    <a:pt x="38" y="43"/>
                    <a:pt x="17" y="49"/>
                  </a:cubicBezTo>
                  <a:cubicBezTo>
                    <a:pt x="12" y="50"/>
                    <a:pt x="6" y="52"/>
                    <a:pt x="3" y="46"/>
                  </a:cubicBezTo>
                  <a:cubicBezTo>
                    <a:pt x="0" y="41"/>
                    <a:pt x="4" y="37"/>
                    <a:pt x="8" y="33"/>
                  </a:cubicBezTo>
                  <a:cubicBezTo>
                    <a:pt x="19" y="20"/>
                    <a:pt x="33" y="11"/>
                    <a:pt x="48" y="4"/>
                  </a:cubicBezTo>
                  <a:cubicBezTo>
                    <a:pt x="57" y="0"/>
                    <a:pt x="66" y="2"/>
                    <a:pt x="7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5" name="Freeform 27"/>
            <p:cNvSpPr>
              <a:spLocks/>
            </p:cNvSpPr>
            <p:nvPr/>
          </p:nvSpPr>
          <p:spPr bwMode="auto">
            <a:xfrm>
              <a:off x="4483100" y="1870075"/>
              <a:ext cx="144463" cy="252413"/>
            </a:xfrm>
            <a:custGeom>
              <a:avLst/>
              <a:gdLst>
                <a:gd name="T0" fmla="*/ 42 w 47"/>
                <a:gd name="T1" fmla="*/ 1 h 82"/>
                <a:gd name="T2" fmla="*/ 42 w 47"/>
                <a:gd name="T3" fmla="*/ 35 h 82"/>
                <a:gd name="T4" fmla="*/ 21 w 47"/>
                <a:gd name="T5" fmla="*/ 71 h 82"/>
                <a:gd name="T6" fmla="*/ 6 w 47"/>
                <a:gd name="T7" fmla="*/ 78 h 82"/>
                <a:gd name="T8" fmla="*/ 3 w 47"/>
                <a:gd name="T9" fmla="*/ 62 h 82"/>
                <a:gd name="T10" fmla="*/ 29 w 47"/>
                <a:gd name="T11" fmla="*/ 8 h 82"/>
                <a:gd name="T12" fmla="*/ 42 w 47"/>
                <a:gd name="T13" fmla="*/ 1 h 82"/>
              </a:gdLst>
              <a:ahLst/>
              <a:cxnLst>
                <a:cxn ang="0">
                  <a:pos x="T0" y="T1"/>
                </a:cxn>
                <a:cxn ang="0">
                  <a:pos x="T2" y="T3"/>
                </a:cxn>
                <a:cxn ang="0">
                  <a:pos x="T4" y="T5"/>
                </a:cxn>
                <a:cxn ang="0">
                  <a:pos x="T6" y="T7"/>
                </a:cxn>
                <a:cxn ang="0">
                  <a:pos x="T8" y="T9"/>
                </a:cxn>
                <a:cxn ang="0">
                  <a:pos x="T10" y="T11"/>
                </a:cxn>
                <a:cxn ang="0">
                  <a:pos x="T12" y="T13"/>
                </a:cxn>
              </a:cxnLst>
              <a:rect l="0" t="0" r="r" b="b"/>
              <a:pathLst>
                <a:path w="47" h="82">
                  <a:moveTo>
                    <a:pt x="42" y="1"/>
                  </a:moveTo>
                  <a:cubicBezTo>
                    <a:pt x="45" y="13"/>
                    <a:pt x="47" y="24"/>
                    <a:pt x="42" y="35"/>
                  </a:cubicBezTo>
                  <a:cubicBezTo>
                    <a:pt x="36" y="48"/>
                    <a:pt x="30" y="60"/>
                    <a:pt x="21" y="71"/>
                  </a:cubicBezTo>
                  <a:cubicBezTo>
                    <a:pt x="17" y="75"/>
                    <a:pt x="12" y="82"/>
                    <a:pt x="6" y="78"/>
                  </a:cubicBezTo>
                  <a:cubicBezTo>
                    <a:pt x="0" y="75"/>
                    <a:pt x="2" y="68"/>
                    <a:pt x="3" y="62"/>
                  </a:cubicBezTo>
                  <a:cubicBezTo>
                    <a:pt x="7" y="42"/>
                    <a:pt x="15" y="23"/>
                    <a:pt x="29" y="8"/>
                  </a:cubicBezTo>
                  <a:cubicBezTo>
                    <a:pt x="32" y="5"/>
                    <a:pt x="35" y="0"/>
                    <a:pt x="4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6" name="Freeform 28"/>
            <p:cNvSpPr>
              <a:spLocks/>
            </p:cNvSpPr>
            <p:nvPr/>
          </p:nvSpPr>
          <p:spPr bwMode="auto">
            <a:xfrm>
              <a:off x="4870450" y="1919288"/>
              <a:ext cx="196850" cy="215900"/>
            </a:xfrm>
            <a:custGeom>
              <a:avLst/>
              <a:gdLst>
                <a:gd name="T0" fmla="*/ 64 w 64"/>
                <a:gd name="T1" fmla="*/ 4 h 70"/>
                <a:gd name="T2" fmla="*/ 54 w 64"/>
                <a:gd name="T3" fmla="*/ 33 h 70"/>
                <a:gd name="T4" fmla="*/ 21 w 64"/>
                <a:gd name="T5" fmla="*/ 63 h 70"/>
                <a:gd name="T6" fmla="*/ 5 w 64"/>
                <a:gd name="T7" fmla="*/ 65 h 70"/>
                <a:gd name="T8" fmla="*/ 7 w 64"/>
                <a:gd name="T9" fmla="*/ 49 h 70"/>
                <a:gd name="T10" fmla="*/ 49 w 64"/>
                <a:gd name="T11" fmla="*/ 5 h 70"/>
                <a:gd name="T12" fmla="*/ 64 w 64"/>
                <a:gd name="T13" fmla="*/ 4 h 70"/>
              </a:gdLst>
              <a:ahLst/>
              <a:cxnLst>
                <a:cxn ang="0">
                  <a:pos x="T0" y="T1"/>
                </a:cxn>
                <a:cxn ang="0">
                  <a:pos x="T2" y="T3"/>
                </a:cxn>
                <a:cxn ang="0">
                  <a:pos x="T4" y="T5"/>
                </a:cxn>
                <a:cxn ang="0">
                  <a:pos x="T6" y="T7"/>
                </a:cxn>
                <a:cxn ang="0">
                  <a:pos x="T8" y="T9"/>
                </a:cxn>
                <a:cxn ang="0">
                  <a:pos x="T10" y="T11"/>
                </a:cxn>
                <a:cxn ang="0">
                  <a:pos x="T12" y="T13"/>
                </a:cxn>
              </a:cxnLst>
              <a:rect l="0" t="0" r="r" b="b"/>
              <a:pathLst>
                <a:path w="64" h="70">
                  <a:moveTo>
                    <a:pt x="64" y="4"/>
                  </a:moveTo>
                  <a:cubicBezTo>
                    <a:pt x="62" y="14"/>
                    <a:pt x="61" y="24"/>
                    <a:pt x="54" y="33"/>
                  </a:cubicBezTo>
                  <a:cubicBezTo>
                    <a:pt x="44" y="44"/>
                    <a:pt x="34" y="55"/>
                    <a:pt x="21" y="63"/>
                  </a:cubicBezTo>
                  <a:cubicBezTo>
                    <a:pt x="16" y="65"/>
                    <a:pt x="10" y="70"/>
                    <a:pt x="5" y="65"/>
                  </a:cubicBezTo>
                  <a:cubicBezTo>
                    <a:pt x="0" y="60"/>
                    <a:pt x="4" y="54"/>
                    <a:pt x="7" y="49"/>
                  </a:cubicBezTo>
                  <a:cubicBezTo>
                    <a:pt x="17" y="31"/>
                    <a:pt x="30" y="16"/>
                    <a:pt x="49" y="5"/>
                  </a:cubicBezTo>
                  <a:cubicBezTo>
                    <a:pt x="53" y="3"/>
                    <a:pt x="58" y="0"/>
                    <a:pt x="6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7" name="Freeform 29"/>
            <p:cNvSpPr>
              <a:spLocks/>
            </p:cNvSpPr>
            <p:nvPr/>
          </p:nvSpPr>
          <p:spPr bwMode="auto">
            <a:xfrm>
              <a:off x="4729163" y="2178050"/>
              <a:ext cx="249238" cy="141288"/>
            </a:xfrm>
            <a:custGeom>
              <a:avLst/>
              <a:gdLst>
                <a:gd name="T0" fmla="*/ 81 w 81"/>
                <a:gd name="T1" fmla="*/ 40 h 46"/>
                <a:gd name="T2" fmla="*/ 67 w 81"/>
                <a:gd name="T3" fmla="*/ 45 h 46"/>
                <a:gd name="T4" fmla="*/ 7 w 81"/>
                <a:gd name="T5" fmla="*/ 15 h 46"/>
                <a:gd name="T6" fmla="*/ 5 w 81"/>
                <a:gd name="T7" fmla="*/ 12 h 46"/>
                <a:gd name="T8" fmla="*/ 11 w 81"/>
                <a:gd name="T9" fmla="*/ 0 h 46"/>
                <a:gd name="T10" fmla="*/ 21 w 81"/>
                <a:gd name="T11" fmla="*/ 1 h 46"/>
                <a:gd name="T12" fmla="*/ 65 w 81"/>
                <a:gd name="T13" fmla="*/ 21 h 46"/>
                <a:gd name="T14" fmla="*/ 81 w 81"/>
                <a:gd name="T15" fmla="*/ 4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46">
                  <a:moveTo>
                    <a:pt x="81" y="40"/>
                  </a:moveTo>
                  <a:cubicBezTo>
                    <a:pt x="76" y="46"/>
                    <a:pt x="72" y="46"/>
                    <a:pt x="67" y="45"/>
                  </a:cubicBezTo>
                  <a:cubicBezTo>
                    <a:pt x="44" y="41"/>
                    <a:pt x="24" y="32"/>
                    <a:pt x="7" y="15"/>
                  </a:cubicBezTo>
                  <a:cubicBezTo>
                    <a:pt x="6" y="14"/>
                    <a:pt x="6" y="13"/>
                    <a:pt x="5" y="12"/>
                  </a:cubicBezTo>
                  <a:cubicBezTo>
                    <a:pt x="0" y="6"/>
                    <a:pt x="3" y="1"/>
                    <a:pt x="11" y="0"/>
                  </a:cubicBezTo>
                  <a:cubicBezTo>
                    <a:pt x="14" y="0"/>
                    <a:pt x="17" y="1"/>
                    <a:pt x="21" y="1"/>
                  </a:cubicBezTo>
                  <a:cubicBezTo>
                    <a:pt x="37" y="4"/>
                    <a:pt x="52" y="11"/>
                    <a:pt x="65" y="21"/>
                  </a:cubicBezTo>
                  <a:cubicBezTo>
                    <a:pt x="71" y="26"/>
                    <a:pt x="76" y="34"/>
                    <a:pt x="8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8" name="Rectangle 36"/>
            <p:cNvSpPr>
              <a:spLocks noChangeArrowheads="1"/>
            </p:cNvSpPr>
            <p:nvPr/>
          </p:nvSpPr>
          <p:spPr bwMode="auto">
            <a:xfrm>
              <a:off x="4557713" y="1557338"/>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T</a:t>
              </a:r>
              <a:endParaRPr kumimoji="0" lang="tr-TR" altLang="tr-TR" sz="1800" b="0" i="0" u="none" strike="noStrike" cap="none" normalizeH="0" baseline="0" dirty="0">
                <a:ln>
                  <a:noFill/>
                </a:ln>
                <a:solidFill>
                  <a:schemeClr val="tx1"/>
                </a:solidFill>
                <a:effectLst/>
                <a:latin typeface="+mn-lt"/>
              </a:endParaRPr>
            </a:p>
          </p:txBody>
        </p:sp>
        <p:sp>
          <p:nvSpPr>
            <p:cNvPr id="49" name="Rectangle 37"/>
            <p:cNvSpPr>
              <a:spLocks noChangeArrowheads="1"/>
            </p:cNvSpPr>
            <p:nvPr/>
          </p:nvSpPr>
          <p:spPr bwMode="auto">
            <a:xfrm>
              <a:off x="4640263" y="1557338"/>
              <a:ext cx="3462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mn-lt"/>
                </a:rPr>
                <a:t>AHIL</a:t>
              </a:r>
              <a:endParaRPr kumimoji="0" lang="tr-TR" altLang="tr-TR" sz="1800" b="0" i="0" u="none" strike="noStrike" cap="none" normalizeH="0" baseline="0" dirty="0">
                <a:ln>
                  <a:noFill/>
                </a:ln>
                <a:solidFill>
                  <a:schemeClr val="tx1"/>
                </a:solidFill>
                <a:effectLst/>
                <a:latin typeface="+mn-lt"/>
              </a:endParaRPr>
            </a:p>
          </p:txBody>
        </p:sp>
      </p:grpSp>
      <p:sp>
        <p:nvSpPr>
          <p:cNvPr id="50" name="Metin kutusu 49"/>
          <p:cNvSpPr txBox="1"/>
          <p:nvPr/>
        </p:nvSpPr>
        <p:spPr>
          <a:xfrm>
            <a:off x="2880827" y="1995207"/>
            <a:ext cx="942887" cy="400110"/>
          </a:xfrm>
          <a:prstGeom prst="rect">
            <a:avLst/>
          </a:prstGeom>
          <a:noFill/>
        </p:spPr>
        <p:txBody>
          <a:bodyPr wrap="none" rtlCol="0">
            <a:spAutoFit/>
          </a:bodyPr>
          <a:lstStyle/>
          <a:p>
            <a:r>
              <a:rPr lang="tr-TR" sz="2000" b="1" dirty="0">
                <a:solidFill>
                  <a:srgbClr val="231F20"/>
                </a:solidFill>
              </a:rPr>
              <a:t>ananas</a:t>
            </a:r>
          </a:p>
        </p:txBody>
      </p:sp>
      <p:sp>
        <p:nvSpPr>
          <p:cNvPr id="51" name="Dikdörtgen 50"/>
          <p:cNvSpPr/>
          <p:nvPr/>
        </p:nvSpPr>
        <p:spPr>
          <a:xfrm>
            <a:off x="1132540" y="2397700"/>
            <a:ext cx="812595" cy="400110"/>
          </a:xfrm>
          <a:prstGeom prst="rect">
            <a:avLst/>
          </a:prstGeom>
        </p:spPr>
        <p:txBody>
          <a:bodyPr wrap="none">
            <a:spAutoFit/>
          </a:bodyPr>
          <a:lstStyle/>
          <a:p>
            <a:r>
              <a:rPr lang="tr-TR" sz="2000" b="1" dirty="0">
                <a:solidFill>
                  <a:srgbClr val="231F20"/>
                </a:solidFill>
              </a:rPr>
              <a:t>havuç</a:t>
            </a:r>
          </a:p>
        </p:txBody>
      </p:sp>
      <p:sp>
        <p:nvSpPr>
          <p:cNvPr id="52" name="Dikdörtgen 51"/>
          <p:cNvSpPr/>
          <p:nvPr/>
        </p:nvSpPr>
        <p:spPr>
          <a:xfrm>
            <a:off x="2537827" y="3020558"/>
            <a:ext cx="822661" cy="400110"/>
          </a:xfrm>
          <a:prstGeom prst="rect">
            <a:avLst/>
          </a:prstGeom>
        </p:spPr>
        <p:txBody>
          <a:bodyPr wrap="none">
            <a:spAutoFit/>
          </a:bodyPr>
          <a:lstStyle/>
          <a:p>
            <a:r>
              <a:rPr lang="tr-TR" sz="2000" b="1" dirty="0">
                <a:solidFill>
                  <a:srgbClr val="231F20"/>
                </a:solidFill>
              </a:rPr>
              <a:t>hamsi</a:t>
            </a:r>
          </a:p>
        </p:txBody>
      </p:sp>
      <p:sp>
        <p:nvSpPr>
          <p:cNvPr id="53" name="Dikdörtgen 52"/>
          <p:cNvSpPr/>
          <p:nvPr/>
        </p:nvSpPr>
        <p:spPr>
          <a:xfrm>
            <a:off x="759838" y="3356477"/>
            <a:ext cx="784189" cy="400110"/>
          </a:xfrm>
          <a:prstGeom prst="rect">
            <a:avLst/>
          </a:prstGeom>
        </p:spPr>
        <p:txBody>
          <a:bodyPr wrap="none">
            <a:spAutoFit/>
          </a:bodyPr>
          <a:lstStyle/>
          <a:p>
            <a:r>
              <a:rPr lang="tr-TR" sz="2000" b="1" dirty="0">
                <a:solidFill>
                  <a:srgbClr val="231F20"/>
                </a:solidFill>
              </a:rPr>
              <a:t>pirinç</a:t>
            </a:r>
          </a:p>
        </p:txBody>
      </p:sp>
      <p:sp>
        <p:nvSpPr>
          <p:cNvPr id="54" name="Dikdörtgen 53"/>
          <p:cNvSpPr/>
          <p:nvPr/>
        </p:nvSpPr>
        <p:spPr>
          <a:xfrm>
            <a:off x="2302245" y="3997484"/>
            <a:ext cx="712054" cy="400110"/>
          </a:xfrm>
          <a:prstGeom prst="rect">
            <a:avLst/>
          </a:prstGeom>
        </p:spPr>
        <p:txBody>
          <a:bodyPr wrap="none">
            <a:spAutoFit/>
          </a:bodyPr>
          <a:lstStyle/>
          <a:p>
            <a:r>
              <a:rPr lang="tr-TR" sz="2000" b="1" dirty="0">
                <a:solidFill>
                  <a:srgbClr val="231F20"/>
                </a:solidFill>
              </a:rPr>
              <a:t>elma</a:t>
            </a:r>
          </a:p>
        </p:txBody>
      </p:sp>
      <p:sp>
        <p:nvSpPr>
          <p:cNvPr id="55" name="Dikdörtgen 54"/>
          <p:cNvSpPr/>
          <p:nvPr/>
        </p:nvSpPr>
        <p:spPr>
          <a:xfrm>
            <a:off x="1181588" y="4546303"/>
            <a:ext cx="728084" cy="369332"/>
          </a:xfrm>
          <a:prstGeom prst="rect">
            <a:avLst/>
          </a:prstGeom>
        </p:spPr>
        <p:txBody>
          <a:bodyPr wrap="none">
            <a:spAutoFit/>
          </a:bodyPr>
          <a:lstStyle/>
          <a:p>
            <a:r>
              <a:rPr lang="tr-TR" b="1" dirty="0">
                <a:solidFill>
                  <a:srgbClr val="231F20"/>
                </a:solidFill>
              </a:rPr>
              <a:t>fındık</a:t>
            </a:r>
          </a:p>
        </p:txBody>
      </p:sp>
      <p:sp>
        <p:nvSpPr>
          <p:cNvPr id="56" name="Dikdörtgen 55"/>
          <p:cNvSpPr/>
          <p:nvPr/>
        </p:nvSpPr>
        <p:spPr>
          <a:xfrm>
            <a:off x="2730095" y="4877429"/>
            <a:ext cx="1073499" cy="400110"/>
          </a:xfrm>
          <a:prstGeom prst="rect">
            <a:avLst/>
          </a:prstGeom>
        </p:spPr>
        <p:txBody>
          <a:bodyPr wrap="none">
            <a:spAutoFit/>
          </a:bodyPr>
          <a:lstStyle/>
          <a:p>
            <a:r>
              <a:rPr lang="tr-TR" sz="2000" b="1" dirty="0">
                <a:solidFill>
                  <a:srgbClr val="231F20"/>
                </a:solidFill>
              </a:rPr>
              <a:t>portakal</a:t>
            </a:r>
          </a:p>
        </p:txBody>
      </p:sp>
      <p:sp>
        <p:nvSpPr>
          <p:cNvPr id="57" name="Metin kutusu 56"/>
          <p:cNvSpPr txBox="1"/>
          <p:nvPr/>
        </p:nvSpPr>
        <p:spPr>
          <a:xfrm>
            <a:off x="8271212" y="1928142"/>
            <a:ext cx="776431" cy="400110"/>
          </a:xfrm>
          <a:prstGeom prst="rect">
            <a:avLst/>
          </a:prstGeom>
          <a:noFill/>
        </p:spPr>
        <p:txBody>
          <a:bodyPr wrap="none" rtlCol="0">
            <a:spAutoFit/>
          </a:bodyPr>
          <a:lstStyle/>
          <a:p>
            <a:r>
              <a:rPr lang="tr-TR" sz="2000" b="1" dirty="0">
                <a:solidFill>
                  <a:srgbClr val="231F20"/>
                </a:solidFill>
              </a:rPr>
              <a:t>tavuk</a:t>
            </a:r>
          </a:p>
        </p:txBody>
      </p:sp>
      <p:sp>
        <p:nvSpPr>
          <p:cNvPr id="58" name="Dikdörtgen 57"/>
          <p:cNvSpPr/>
          <p:nvPr/>
        </p:nvSpPr>
        <p:spPr>
          <a:xfrm>
            <a:off x="9871109" y="2330635"/>
            <a:ext cx="1002197" cy="400110"/>
          </a:xfrm>
          <a:prstGeom prst="rect">
            <a:avLst/>
          </a:prstGeom>
        </p:spPr>
        <p:txBody>
          <a:bodyPr wrap="none">
            <a:spAutoFit/>
          </a:bodyPr>
          <a:lstStyle/>
          <a:p>
            <a:r>
              <a:rPr lang="tr-TR" sz="2000" b="1" dirty="0">
                <a:solidFill>
                  <a:srgbClr val="231F20"/>
                </a:solidFill>
              </a:rPr>
              <a:t>ıspanak</a:t>
            </a:r>
          </a:p>
        </p:txBody>
      </p:sp>
      <p:sp>
        <p:nvSpPr>
          <p:cNvPr id="59" name="Dikdörtgen 58"/>
          <p:cNvSpPr/>
          <p:nvPr/>
        </p:nvSpPr>
        <p:spPr>
          <a:xfrm>
            <a:off x="8843834" y="2953493"/>
            <a:ext cx="771365" cy="400110"/>
          </a:xfrm>
          <a:prstGeom prst="rect">
            <a:avLst/>
          </a:prstGeom>
        </p:spPr>
        <p:txBody>
          <a:bodyPr wrap="none">
            <a:spAutoFit/>
          </a:bodyPr>
          <a:lstStyle/>
          <a:p>
            <a:r>
              <a:rPr lang="tr-TR" sz="2000" b="1" dirty="0">
                <a:solidFill>
                  <a:srgbClr val="231F20"/>
                </a:solidFill>
              </a:rPr>
              <a:t>üzüm</a:t>
            </a:r>
          </a:p>
        </p:txBody>
      </p:sp>
      <p:sp>
        <p:nvSpPr>
          <p:cNvPr id="60" name="Dikdörtgen 59"/>
          <p:cNvSpPr/>
          <p:nvPr/>
        </p:nvSpPr>
        <p:spPr>
          <a:xfrm>
            <a:off x="10197639" y="3289412"/>
            <a:ext cx="1110497" cy="400110"/>
          </a:xfrm>
          <a:prstGeom prst="rect">
            <a:avLst/>
          </a:prstGeom>
        </p:spPr>
        <p:txBody>
          <a:bodyPr wrap="none">
            <a:spAutoFit/>
          </a:bodyPr>
          <a:lstStyle/>
          <a:p>
            <a:r>
              <a:rPr lang="tr-TR" sz="2000" b="1" dirty="0">
                <a:solidFill>
                  <a:srgbClr val="231F20"/>
                </a:solidFill>
              </a:rPr>
              <a:t>domates</a:t>
            </a:r>
          </a:p>
        </p:txBody>
      </p:sp>
      <p:sp>
        <p:nvSpPr>
          <p:cNvPr id="61" name="Dikdörtgen 60"/>
          <p:cNvSpPr/>
          <p:nvPr/>
        </p:nvSpPr>
        <p:spPr>
          <a:xfrm>
            <a:off x="8682489" y="3930419"/>
            <a:ext cx="685572" cy="400110"/>
          </a:xfrm>
          <a:prstGeom prst="rect">
            <a:avLst/>
          </a:prstGeom>
        </p:spPr>
        <p:txBody>
          <a:bodyPr wrap="none">
            <a:spAutoFit/>
          </a:bodyPr>
          <a:lstStyle/>
          <a:p>
            <a:r>
              <a:rPr lang="tr-TR" sz="2000" b="1" dirty="0">
                <a:solidFill>
                  <a:srgbClr val="231F20"/>
                </a:solidFill>
              </a:rPr>
              <a:t>kiraz</a:t>
            </a:r>
          </a:p>
        </p:txBody>
      </p:sp>
      <p:sp>
        <p:nvSpPr>
          <p:cNvPr id="62" name="Dikdörtgen 61"/>
          <p:cNvSpPr/>
          <p:nvPr/>
        </p:nvSpPr>
        <p:spPr>
          <a:xfrm>
            <a:off x="9730550" y="4479238"/>
            <a:ext cx="747320" cy="369332"/>
          </a:xfrm>
          <a:prstGeom prst="rect">
            <a:avLst/>
          </a:prstGeom>
        </p:spPr>
        <p:txBody>
          <a:bodyPr wrap="none">
            <a:spAutoFit/>
          </a:bodyPr>
          <a:lstStyle/>
          <a:p>
            <a:r>
              <a:rPr lang="tr-TR" b="1" dirty="0">
                <a:solidFill>
                  <a:srgbClr val="231F20"/>
                </a:solidFill>
              </a:rPr>
              <a:t>marul</a:t>
            </a:r>
          </a:p>
        </p:txBody>
      </p:sp>
      <p:sp>
        <p:nvSpPr>
          <p:cNvPr id="63" name="Dikdörtgen 62"/>
          <p:cNvSpPr/>
          <p:nvPr/>
        </p:nvSpPr>
        <p:spPr>
          <a:xfrm>
            <a:off x="8120127" y="4810364"/>
            <a:ext cx="712054" cy="400110"/>
          </a:xfrm>
          <a:prstGeom prst="rect">
            <a:avLst/>
          </a:prstGeom>
        </p:spPr>
        <p:txBody>
          <a:bodyPr wrap="none">
            <a:spAutoFit/>
          </a:bodyPr>
          <a:lstStyle/>
          <a:p>
            <a:r>
              <a:rPr lang="tr-TR" sz="2000" b="1" dirty="0">
                <a:solidFill>
                  <a:srgbClr val="231F20"/>
                </a:solidFill>
              </a:rPr>
              <a:t>mısır</a:t>
            </a:r>
          </a:p>
        </p:txBody>
      </p:sp>
      <p:sp>
        <p:nvSpPr>
          <p:cNvPr id="64" name="Rectangle 13">
            <a:extLst>
              <a:ext uri="{FF2B5EF4-FFF2-40B4-BE49-F238E27FC236}">
                <a16:creationId xmlns:a16="http://schemas.microsoft.com/office/drawing/2014/main" id="{A157BF67-D332-034A-8614-8A0EDE6E17B2}"/>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65" name="Metin kutusu 64">
            <a:extLst>
              <a:ext uri="{FF2B5EF4-FFF2-40B4-BE49-F238E27FC236}">
                <a16:creationId xmlns:a16="http://schemas.microsoft.com/office/drawing/2014/main" id="{0BE7CEED-7FBD-8543-A936-621F5D8AEA3B}"/>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4649FABC-0BDC-2E48-8A6C-F24331FB0EE4}" type="slidenum">
              <a:rPr lang="tr-TR" sz="2400" b="1" smtClean="0">
                <a:solidFill>
                  <a:srgbClr val="DADADA"/>
                </a:solidFill>
              </a:rPr>
              <a:t>8</a:t>
            </a:fld>
            <a:endParaRPr lang="tr-TR" sz="2400" b="1" dirty="0">
              <a:solidFill>
                <a:srgbClr val="DADADA"/>
              </a:solidFill>
            </a:endParaRPr>
          </a:p>
        </p:txBody>
      </p:sp>
    </p:spTree>
    <p:extLst>
      <p:ext uri="{BB962C8B-B14F-4D97-AF65-F5344CB8AC3E}">
        <p14:creationId xmlns:p14="http://schemas.microsoft.com/office/powerpoint/2010/main" val="91113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250"/>
                                        <p:tgtEl>
                                          <p:spTgt spid="11"/>
                                        </p:tgtEl>
                                      </p:cBhvr>
                                    </p:animEffect>
                                  </p:childTnLst>
                                </p:cTn>
                              </p:par>
                            </p:childTnLst>
                          </p:cTn>
                        </p:par>
                        <p:par>
                          <p:cTn id="17" fill="hold">
                            <p:stCondLst>
                              <p:cond delay="750"/>
                            </p:stCondLst>
                            <p:childTnLst>
                              <p:par>
                                <p:cTn id="18" presetID="53" presetClass="entr" presetSubtype="16"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100" fill="hold"/>
                                        <p:tgtEl>
                                          <p:spTgt spid="20"/>
                                        </p:tgtEl>
                                        <p:attrNameLst>
                                          <p:attrName>ppt_w</p:attrName>
                                        </p:attrNameLst>
                                      </p:cBhvr>
                                      <p:tavLst>
                                        <p:tav tm="0">
                                          <p:val>
                                            <p:fltVal val="0"/>
                                          </p:val>
                                        </p:tav>
                                        <p:tav tm="100000">
                                          <p:val>
                                            <p:strVal val="#ppt_w"/>
                                          </p:val>
                                        </p:tav>
                                      </p:tavLst>
                                    </p:anim>
                                    <p:anim calcmode="lin" valueType="num">
                                      <p:cBhvr>
                                        <p:cTn id="21" dur="100" fill="hold"/>
                                        <p:tgtEl>
                                          <p:spTgt spid="20"/>
                                        </p:tgtEl>
                                        <p:attrNameLst>
                                          <p:attrName>ppt_h</p:attrName>
                                        </p:attrNameLst>
                                      </p:cBhvr>
                                      <p:tavLst>
                                        <p:tav tm="0">
                                          <p:val>
                                            <p:fltVal val="0"/>
                                          </p:val>
                                        </p:tav>
                                        <p:tav tm="100000">
                                          <p:val>
                                            <p:strVal val="#ppt_h"/>
                                          </p:val>
                                        </p:tav>
                                      </p:tavLst>
                                    </p:anim>
                                    <p:animEffect transition="in" filter="fade">
                                      <p:cBhvr>
                                        <p:cTn id="22" dur="100"/>
                                        <p:tgtEl>
                                          <p:spTgt spid="20"/>
                                        </p:tgtEl>
                                      </p:cBhvr>
                                    </p:animEffect>
                                  </p:childTnLst>
                                </p:cTn>
                              </p:par>
                              <p:par>
                                <p:cTn id="23" presetID="53" presetClass="entr" presetSubtype="16"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00" fill="hold"/>
                                        <p:tgtEl>
                                          <p:spTgt spid="12"/>
                                        </p:tgtEl>
                                        <p:attrNameLst>
                                          <p:attrName>ppt_w</p:attrName>
                                        </p:attrNameLst>
                                      </p:cBhvr>
                                      <p:tavLst>
                                        <p:tav tm="0">
                                          <p:val>
                                            <p:fltVal val="0"/>
                                          </p:val>
                                        </p:tav>
                                        <p:tav tm="100000">
                                          <p:val>
                                            <p:strVal val="#ppt_w"/>
                                          </p:val>
                                        </p:tav>
                                      </p:tavLst>
                                    </p:anim>
                                    <p:anim calcmode="lin" valueType="num">
                                      <p:cBhvr>
                                        <p:cTn id="26" dur="100" fill="hold"/>
                                        <p:tgtEl>
                                          <p:spTgt spid="12"/>
                                        </p:tgtEl>
                                        <p:attrNameLst>
                                          <p:attrName>ppt_h</p:attrName>
                                        </p:attrNameLst>
                                      </p:cBhvr>
                                      <p:tavLst>
                                        <p:tav tm="0">
                                          <p:val>
                                            <p:fltVal val="0"/>
                                          </p:val>
                                        </p:tav>
                                        <p:tav tm="100000">
                                          <p:val>
                                            <p:strVal val="#ppt_h"/>
                                          </p:val>
                                        </p:tav>
                                      </p:tavLst>
                                    </p:anim>
                                    <p:animEffect transition="in" filter="fade">
                                      <p:cBhvr>
                                        <p:cTn id="27" dur="100"/>
                                        <p:tgtEl>
                                          <p:spTgt spid="12"/>
                                        </p:tgtEl>
                                      </p:cBhvr>
                                    </p:animEffect>
                                  </p:childTnLst>
                                </p:cTn>
                              </p:par>
                            </p:childTnLst>
                          </p:cTn>
                        </p:par>
                        <p:par>
                          <p:cTn id="28" fill="hold">
                            <p:stCondLst>
                              <p:cond delay="850"/>
                            </p:stCondLst>
                            <p:childTnLst>
                              <p:par>
                                <p:cTn id="29" presetID="53" presetClass="entr" presetSubtype="16"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100" fill="hold"/>
                                        <p:tgtEl>
                                          <p:spTgt spid="17"/>
                                        </p:tgtEl>
                                        <p:attrNameLst>
                                          <p:attrName>ppt_w</p:attrName>
                                        </p:attrNameLst>
                                      </p:cBhvr>
                                      <p:tavLst>
                                        <p:tav tm="0">
                                          <p:val>
                                            <p:fltVal val="0"/>
                                          </p:val>
                                        </p:tav>
                                        <p:tav tm="100000">
                                          <p:val>
                                            <p:strVal val="#ppt_w"/>
                                          </p:val>
                                        </p:tav>
                                      </p:tavLst>
                                    </p:anim>
                                    <p:anim calcmode="lin" valueType="num">
                                      <p:cBhvr>
                                        <p:cTn id="32" dur="100" fill="hold"/>
                                        <p:tgtEl>
                                          <p:spTgt spid="17"/>
                                        </p:tgtEl>
                                        <p:attrNameLst>
                                          <p:attrName>ppt_h</p:attrName>
                                        </p:attrNameLst>
                                      </p:cBhvr>
                                      <p:tavLst>
                                        <p:tav tm="0">
                                          <p:val>
                                            <p:fltVal val="0"/>
                                          </p:val>
                                        </p:tav>
                                        <p:tav tm="100000">
                                          <p:val>
                                            <p:strVal val="#ppt_h"/>
                                          </p:val>
                                        </p:tav>
                                      </p:tavLst>
                                    </p:anim>
                                    <p:animEffect transition="in" filter="fade">
                                      <p:cBhvr>
                                        <p:cTn id="33" dur="100"/>
                                        <p:tgtEl>
                                          <p:spTgt spid="17"/>
                                        </p:tgtEl>
                                      </p:cBhvr>
                                    </p:animEffect>
                                  </p:childTnLst>
                                </p:cTn>
                              </p:par>
                            </p:childTnLst>
                          </p:cTn>
                        </p:par>
                        <p:par>
                          <p:cTn id="34" fill="hold">
                            <p:stCondLst>
                              <p:cond delay="950"/>
                            </p:stCondLst>
                            <p:childTnLst>
                              <p:par>
                                <p:cTn id="35" presetID="53" presetClass="entr" presetSubtype="16"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100" fill="hold"/>
                                        <p:tgtEl>
                                          <p:spTgt spid="23"/>
                                        </p:tgtEl>
                                        <p:attrNameLst>
                                          <p:attrName>ppt_w</p:attrName>
                                        </p:attrNameLst>
                                      </p:cBhvr>
                                      <p:tavLst>
                                        <p:tav tm="0">
                                          <p:val>
                                            <p:fltVal val="0"/>
                                          </p:val>
                                        </p:tav>
                                        <p:tav tm="100000">
                                          <p:val>
                                            <p:strVal val="#ppt_w"/>
                                          </p:val>
                                        </p:tav>
                                      </p:tavLst>
                                    </p:anim>
                                    <p:anim calcmode="lin" valueType="num">
                                      <p:cBhvr>
                                        <p:cTn id="38" dur="100" fill="hold"/>
                                        <p:tgtEl>
                                          <p:spTgt spid="23"/>
                                        </p:tgtEl>
                                        <p:attrNameLst>
                                          <p:attrName>ppt_h</p:attrName>
                                        </p:attrNameLst>
                                      </p:cBhvr>
                                      <p:tavLst>
                                        <p:tav tm="0">
                                          <p:val>
                                            <p:fltVal val="0"/>
                                          </p:val>
                                        </p:tav>
                                        <p:tav tm="100000">
                                          <p:val>
                                            <p:strVal val="#ppt_h"/>
                                          </p:val>
                                        </p:tav>
                                      </p:tavLst>
                                    </p:anim>
                                    <p:animEffect transition="in" filter="fade">
                                      <p:cBhvr>
                                        <p:cTn id="39" dur="100"/>
                                        <p:tgtEl>
                                          <p:spTgt spid="23"/>
                                        </p:tgtEl>
                                      </p:cBhvr>
                                    </p:animEffect>
                                  </p:childTnLst>
                                </p:cTn>
                              </p:par>
                            </p:childTnLst>
                          </p:cTn>
                        </p:par>
                        <p:par>
                          <p:cTn id="40" fill="hold">
                            <p:stCondLst>
                              <p:cond delay="1050"/>
                            </p:stCondLst>
                            <p:childTnLst>
                              <p:par>
                                <p:cTn id="41" presetID="10" presetClass="entr" presetSubtype="0"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100"/>
                                        <p:tgtEl>
                                          <p:spTgt spid="27"/>
                                        </p:tgtEl>
                                      </p:cBhvr>
                                    </p:animEffect>
                                  </p:childTnLst>
                                </p:cTn>
                              </p:par>
                            </p:childTnLst>
                          </p:cTn>
                        </p:par>
                        <p:par>
                          <p:cTn id="44" fill="hold">
                            <p:stCondLst>
                              <p:cond delay="1150"/>
                            </p:stCondLst>
                            <p:childTnLst>
                              <p:par>
                                <p:cTn id="45" presetID="10" presetClass="entr" presetSubtype="0" fill="hold" nodeType="after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100"/>
                                        <p:tgtEl>
                                          <p:spTgt spid="32"/>
                                        </p:tgtEl>
                                      </p:cBhvr>
                                    </p:animEffect>
                                  </p:childTnLst>
                                </p:cTn>
                              </p:par>
                            </p:childTnLst>
                          </p:cTn>
                        </p:par>
                        <p:par>
                          <p:cTn id="48" fill="hold">
                            <p:stCondLst>
                              <p:cond delay="1250"/>
                            </p:stCondLst>
                            <p:childTnLst>
                              <p:par>
                                <p:cTn id="49" presetID="10" presetClass="entr" presetSubtype="0" fill="hold" nodeType="after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100"/>
                                        <p:tgtEl>
                                          <p:spTgt spid="36"/>
                                        </p:tgtEl>
                                      </p:cBhvr>
                                    </p:animEffect>
                                  </p:childTnLst>
                                </p:cTn>
                              </p:par>
                            </p:childTnLst>
                          </p:cTn>
                        </p:par>
                        <p:par>
                          <p:cTn id="52" fill="hold">
                            <p:stCondLst>
                              <p:cond delay="1350"/>
                            </p:stCondLst>
                            <p:childTnLst>
                              <p:par>
                                <p:cTn id="53" presetID="10" presetClass="entr" presetSubtype="0" fill="hold"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100"/>
                                        <p:tgtEl>
                                          <p:spTgt spid="42"/>
                                        </p:tgtEl>
                                      </p:cBhvr>
                                    </p:animEffect>
                                  </p:childTnLst>
                                </p:cTn>
                              </p:par>
                            </p:childTnLst>
                          </p:cTn>
                        </p:par>
                        <p:par>
                          <p:cTn id="56" fill="hold">
                            <p:stCondLst>
                              <p:cond delay="1450"/>
                            </p:stCondLst>
                            <p:childTnLst>
                              <p:par>
                                <p:cTn id="57" presetID="10" presetClass="entr" presetSubtype="0" fill="hold" grpId="0" nodeType="after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fade">
                                      <p:cBhvr>
                                        <p:cTn id="59" dur="50"/>
                                        <p:tgtEl>
                                          <p:spTgt spid="50"/>
                                        </p:tgtEl>
                                      </p:cBhvr>
                                    </p:animEffect>
                                  </p:childTnLst>
                                </p:cTn>
                              </p:par>
                            </p:childTnLst>
                          </p:cTn>
                        </p:par>
                        <p:par>
                          <p:cTn id="60" fill="hold">
                            <p:stCondLst>
                              <p:cond delay="1500"/>
                            </p:stCondLst>
                            <p:childTnLst>
                              <p:par>
                                <p:cTn id="61" presetID="10" presetClass="entr" presetSubtype="0" fill="hold" grpId="0" nodeType="afterEffect">
                                  <p:stCondLst>
                                    <p:cond delay="0"/>
                                  </p:stCondLst>
                                  <p:childTnLst>
                                    <p:set>
                                      <p:cBhvr>
                                        <p:cTn id="62" dur="1" fill="hold">
                                          <p:stCondLst>
                                            <p:cond delay="0"/>
                                          </p:stCondLst>
                                        </p:cTn>
                                        <p:tgtEl>
                                          <p:spTgt spid="59"/>
                                        </p:tgtEl>
                                        <p:attrNameLst>
                                          <p:attrName>style.visibility</p:attrName>
                                        </p:attrNameLst>
                                      </p:cBhvr>
                                      <p:to>
                                        <p:strVal val="visible"/>
                                      </p:to>
                                    </p:set>
                                    <p:animEffect transition="in" filter="fade">
                                      <p:cBhvr>
                                        <p:cTn id="63" dur="50"/>
                                        <p:tgtEl>
                                          <p:spTgt spid="59"/>
                                        </p:tgtEl>
                                      </p:cBhvr>
                                    </p:animEffect>
                                  </p:childTnLst>
                                </p:cTn>
                              </p:par>
                            </p:childTnLst>
                          </p:cTn>
                        </p:par>
                        <p:par>
                          <p:cTn id="64" fill="hold">
                            <p:stCondLst>
                              <p:cond delay="1550"/>
                            </p:stCondLst>
                            <p:childTnLst>
                              <p:par>
                                <p:cTn id="65" presetID="10" presetClass="entr" presetSubtype="0" fill="hold" grpId="0" nodeType="after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
                                        <p:tgtEl>
                                          <p:spTgt spid="53"/>
                                        </p:tgtEl>
                                      </p:cBhvr>
                                    </p:animEffect>
                                  </p:childTnLst>
                                </p:cTn>
                              </p:par>
                            </p:childTnLst>
                          </p:cTn>
                        </p:par>
                        <p:par>
                          <p:cTn id="68" fill="hold">
                            <p:stCondLst>
                              <p:cond delay="1600"/>
                            </p:stCondLst>
                            <p:childTnLst>
                              <p:par>
                                <p:cTn id="69" presetID="10" presetClass="entr" presetSubtype="0" fill="hold" grpId="0" nodeType="afterEffect">
                                  <p:stCondLst>
                                    <p:cond delay="0"/>
                                  </p:stCondLst>
                                  <p:childTnLst>
                                    <p:set>
                                      <p:cBhvr>
                                        <p:cTn id="70" dur="1" fill="hold">
                                          <p:stCondLst>
                                            <p:cond delay="0"/>
                                          </p:stCondLst>
                                        </p:cTn>
                                        <p:tgtEl>
                                          <p:spTgt spid="57"/>
                                        </p:tgtEl>
                                        <p:attrNameLst>
                                          <p:attrName>style.visibility</p:attrName>
                                        </p:attrNameLst>
                                      </p:cBhvr>
                                      <p:to>
                                        <p:strVal val="visible"/>
                                      </p:to>
                                    </p:set>
                                    <p:animEffect transition="in" filter="fade">
                                      <p:cBhvr>
                                        <p:cTn id="71" dur="50"/>
                                        <p:tgtEl>
                                          <p:spTgt spid="57"/>
                                        </p:tgtEl>
                                      </p:cBhvr>
                                    </p:animEffect>
                                  </p:childTnLst>
                                </p:cTn>
                              </p:par>
                            </p:childTnLst>
                          </p:cTn>
                        </p:par>
                        <p:par>
                          <p:cTn id="72" fill="hold">
                            <p:stCondLst>
                              <p:cond delay="1650"/>
                            </p:stCondLst>
                            <p:childTnLst>
                              <p:par>
                                <p:cTn id="73" presetID="10" presetClass="entr" presetSubtype="0" fill="hold" grpId="0" nodeType="afterEffect">
                                  <p:stCondLst>
                                    <p:cond delay="0"/>
                                  </p:stCondLst>
                                  <p:childTnLst>
                                    <p:set>
                                      <p:cBhvr>
                                        <p:cTn id="74" dur="1" fill="hold">
                                          <p:stCondLst>
                                            <p:cond delay="0"/>
                                          </p:stCondLst>
                                        </p:cTn>
                                        <p:tgtEl>
                                          <p:spTgt spid="58"/>
                                        </p:tgtEl>
                                        <p:attrNameLst>
                                          <p:attrName>style.visibility</p:attrName>
                                        </p:attrNameLst>
                                      </p:cBhvr>
                                      <p:to>
                                        <p:strVal val="visible"/>
                                      </p:to>
                                    </p:set>
                                    <p:animEffect transition="in" filter="fade">
                                      <p:cBhvr>
                                        <p:cTn id="75" dur="50"/>
                                        <p:tgtEl>
                                          <p:spTgt spid="58"/>
                                        </p:tgtEl>
                                      </p:cBhvr>
                                    </p:animEffect>
                                  </p:childTnLst>
                                </p:cTn>
                              </p:par>
                            </p:childTnLst>
                          </p:cTn>
                        </p:par>
                        <p:par>
                          <p:cTn id="76" fill="hold">
                            <p:stCondLst>
                              <p:cond delay="1700"/>
                            </p:stCondLst>
                            <p:childTnLst>
                              <p:par>
                                <p:cTn id="77" presetID="10" presetClass="entr" presetSubtype="0" fill="hold" grpId="0" nodeType="afterEffect">
                                  <p:stCondLst>
                                    <p:cond delay="0"/>
                                  </p:stCondLst>
                                  <p:childTnLst>
                                    <p:set>
                                      <p:cBhvr>
                                        <p:cTn id="78" dur="1" fill="hold">
                                          <p:stCondLst>
                                            <p:cond delay="0"/>
                                          </p:stCondLst>
                                        </p:cTn>
                                        <p:tgtEl>
                                          <p:spTgt spid="62"/>
                                        </p:tgtEl>
                                        <p:attrNameLst>
                                          <p:attrName>style.visibility</p:attrName>
                                        </p:attrNameLst>
                                      </p:cBhvr>
                                      <p:to>
                                        <p:strVal val="visible"/>
                                      </p:to>
                                    </p:set>
                                    <p:animEffect transition="in" filter="fade">
                                      <p:cBhvr>
                                        <p:cTn id="79" dur="50"/>
                                        <p:tgtEl>
                                          <p:spTgt spid="62"/>
                                        </p:tgtEl>
                                      </p:cBhvr>
                                    </p:animEffect>
                                  </p:childTnLst>
                                </p:cTn>
                              </p:par>
                            </p:childTnLst>
                          </p:cTn>
                        </p:par>
                        <p:par>
                          <p:cTn id="80" fill="hold">
                            <p:stCondLst>
                              <p:cond delay="1750"/>
                            </p:stCondLst>
                            <p:childTnLst>
                              <p:par>
                                <p:cTn id="81" presetID="10" presetClass="entr" presetSubtype="0" fill="hold" grpId="0" nodeType="after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
                                        <p:tgtEl>
                                          <p:spTgt spid="54"/>
                                        </p:tgtEl>
                                      </p:cBhvr>
                                    </p:animEffect>
                                  </p:childTnLst>
                                </p:cTn>
                              </p:par>
                            </p:childTnLst>
                          </p:cTn>
                        </p:par>
                        <p:par>
                          <p:cTn id="84" fill="hold">
                            <p:stCondLst>
                              <p:cond delay="1800"/>
                            </p:stCondLst>
                            <p:childTnLst>
                              <p:par>
                                <p:cTn id="85" presetID="10" presetClass="entr" presetSubtype="0" fill="hold" grpId="0" nodeType="afterEffect">
                                  <p:stCondLst>
                                    <p:cond delay="0"/>
                                  </p:stCondLst>
                                  <p:childTnLst>
                                    <p:set>
                                      <p:cBhvr>
                                        <p:cTn id="86" dur="1" fill="hold">
                                          <p:stCondLst>
                                            <p:cond delay="0"/>
                                          </p:stCondLst>
                                        </p:cTn>
                                        <p:tgtEl>
                                          <p:spTgt spid="63"/>
                                        </p:tgtEl>
                                        <p:attrNameLst>
                                          <p:attrName>style.visibility</p:attrName>
                                        </p:attrNameLst>
                                      </p:cBhvr>
                                      <p:to>
                                        <p:strVal val="visible"/>
                                      </p:to>
                                    </p:set>
                                    <p:animEffect transition="in" filter="fade">
                                      <p:cBhvr>
                                        <p:cTn id="87" dur="50"/>
                                        <p:tgtEl>
                                          <p:spTgt spid="63"/>
                                        </p:tgtEl>
                                      </p:cBhvr>
                                    </p:animEffect>
                                  </p:childTnLst>
                                </p:cTn>
                              </p:par>
                            </p:childTnLst>
                          </p:cTn>
                        </p:par>
                        <p:par>
                          <p:cTn id="88" fill="hold">
                            <p:stCondLst>
                              <p:cond delay="1850"/>
                            </p:stCondLst>
                            <p:childTnLst>
                              <p:par>
                                <p:cTn id="89" presetID="10" presetClass="entr" presetSubtype="0" fill="hold" grpId="0" nodeType="afterEffect">
                                  <p:stCondLst>
                                    <p:cond delay="0"/>
                                  </p:stCondLst>
                                  <p:childTnLst>
                                    <p:set>
                                      <p:cBhvr>
                                        <p:cTn id="90" dur="1" fill="hold">
                                          <p:stCondLst>
                                            <p:cond delay="0"/>
                                          </p:stCondLst>
                                        </p:cTn>
                                        <p:tgtEl>
                                          <p:spTgt spid="52"/>
                                        </p:tgtEl>
                                        <p:attrNameLst>
                                          <p:attrName>style.visibility</p:attrName>
                                        </p:attrNameLst>
                                      </p:cBhvr>
                                      <p:to>
                                        <p:strVal val="visible"/>
                                      </p:to>
                                    </p:set>
                                    <p:animEffect transition="in" filter="fade">
                                      <p:cBhvr>
                                        <p:cTn id="91" dur="50"/>
                                        <p:tgtEl>
                                          <p:spTgt spid="52"/>
                                        </p:tgtEl>
                                      </p:cBhvr>
                                    </p:animEffect>
                                  </p:childTnLst>
                                </p:cTn>
                              </p:par>
                            </p:childTnLst>
                          </p:cTn>
                        </p:par>
                        <p:par>
                          <p:cTn id="92" fill="hold">
                            <p:stCondLst>
                              <p:cond delay="1900"/>
                            </p:stCondLst>
                            <p:childTnLst>
                              <p:par>
                                <p:cTn id="93" presetID="10" presetClass="entr" presetSubtype="0" fill="hold" grpId="0" nodeType="afterEffect">
                                  <p:stCondLst>
                                    <p:cond delay="0"/>
                                  </p:stCondLst>
                                  <p:childTnLst>
                                    <p:set>
                                      <p:cBhvr>
                                        <p:cTn id="94" dur="1" fill="hold">
                                          <p:stCondLst>
                                            <p:cond delay="0"/>
                                          </p:stCondLst>
                                        </p:cTn>
                                        <p:tgtEl>
                                          <p:spTgt spid="60"/>
                                        </p:tgtEl>
                                        <p:attrNameLst>
                                          <p:attrName>style.visibility</p:attrName>
                                        </p:attrNameLst>
                                      </p:cBhvr>
                                      <p:to>
                                        <p:strVal val="visible"/>
                                      </p:to>
                                    </p:set>
                                    <p:animEffect transition="in" filter="fade">
                                      <p:cBhvr>
                                        <p:cTn id="95" dur="50"/>
                                        <p:tgtEl>
                                          <p:spTgt spid="60"/>
                                        </p:tgtEl>
                                      </p:cBhvr>
                                    </p:animEffect>
                                  </p:childTnLst>
                                </p:cTn>
                              </p:par>
                            </p:childTnLst>
                          </p:cTn>
                        </p:par>
                        <p:par>
                          <p:cTn id="96" fill="hold">
                            <p:stCondLst>
                              <p:cond delay="1950"/>
                            </p:stCondLst>
                            <p:childTnLst>
                              <p:par>
                                <p:cTn id="97" presetID="10" presetClass="entr" presetSubtype="0" fill="hold" grpId="0" nodeType="afterEffect">
                                  <p:stCondLst>
                                    <p:cond delay="0"/>
                                  </p:stCondLst>
                                  <p:childTnLst>
                                    <p:set>
                                      <p:cBhvr>
                                        <p:cTn id="98" dur="1" fill="hold">
                                          <p:stCondLst>
                                            <p:cond delay="0"/>
                                          </p:stCondLst>
                                        </p:cTn>
                                        <p:tgtEl>
                                          <p:spTgt spid="55"/>
                                        </p:tgtEl>
                                        <p:attrNameLst>
                                          <p:attrName>style.visibility</p:attrName>
                                        </p:attrNameLst>
                                      </p:cBhvr>
                                      <p:to>
                                        <p:strVal val="visible"/>
                                      </p:to>
                                    </p:set>
                                    <p:animEffect transition="in" filter="fade">
                                      <p:cBhvr>
                                        <p:cTn id="99" dur="50"/>
                                        <p:tgtEl>
                                          <p:spTgt spid="55"/>
                                        </p:tgtEl>
                                      </p:cBhvr>
                                    </p:animEffect>
                                  </p:childTnLst>
                                </p:cTn>
                              </p:par>
                            </p:childTnLst>
                          </p:cTn>
                        </p:par>
                        <p:par>
                          <p:cTn id="100" fill="hold">
                            <p:stCondLst>
                              <p:cond delay="2000"/>
                            </p:stCondLst>
                            <p:childTnLst>
                              <p:par>
                                <p:cTn id="101" presetID="10" presetClass="entr" presetSubtype="0" fill="hold" grpId="0" nodeType="afterEffect">
                                  <p:stCondLst>
                                    <p:cond delay="0"/>
                                  </p:stCondLst>
                                  <p:childTnLst>
                                    <p:set>
                                      <p:cBhvr>
                                        <p:cTn id="102" dur="1" fill="hold">
                                          <p:stCondLst>
                                            <p:cond delay="0"/>
                                          </p:stCondLst>
                                        </p:cTn>
                                        <p:tgtEl>
                                          <p:spTgt spid="61"/>
                                        </p:tgtEl>
                                        <p:attrNameLst>
                                          <p:attrName>style.visibility</p:attrName>
                                        </p:attrNameLst>
                                      </p:cBhvr>
                                      <p:to>
                                        <p:strVal val="visible"/>
                                      </p:to>
                                    </p:set>
                                    <p:animEffect transition="in" filter="fade">
                                      <p:cBhvr>
                                        <p:cTn id="103" dur="50"/>
                                        <p:tgtEl>
                                          <p:spTgt spid="61"/>
                                        </p:tgtEl>
                                      </p:cBhvr>
                                    </p:animEffect>
                                  </p:childTnLst>
                                </p:cTn>
                              </p:par>
                            </p:childTnLst>
                          </p:cTn>
                        </p:par>
                        <p:par>
                          <p:cTn id="104" fill="hold">
                            <p:stCondLst>
                              <p:cond delay="2050"/>
                            </p:stCondLst>
                            <p:childTnLst>
                              <p:par>
                                <p:cTn id="105" presetID="10" presetClass="entr" presetSubtype="0" fill="hold" grpId="0" nodeType="after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fade">
                                      <p:cBhvr>
                                        <p:cTn id="107" dur="50"/>
                                        <p:tgtEl>
                                          <p:spTgt spid="56"/>
                                        </p:tgtEl>
                                      </p:cBhvr>
                                    </p:animEffect>
                                  </p:childTnLst>
                                </p:cTn>
                              </p:par>
                            </p:childTnLst>
                          </p:cTn>
                        </p:par>
                        <p:par>
                          <p:cTn id="108" fill="hold">
                            <p:stCondLst>
                              <p:cond delay="2100"/>
                            </p:stCondLst>
                            <p:childTnLst>
                              <p:par>
                                <p:cTn id="109" presetID="10" presetClass="entr" presetSubtype="0" fill="hold" grpId="0" nodeType="afterEffect">
                                  <p:stCondLst>
                                    <p:cond delay="0"/>
                                  </p:stCondLst>
                                  <p:childTnLst>
                                    <p:set>
                                      <p:cBhvr>
                                        <p:cTn id="110" dur="1" fill="hold">
                                          <p:stCondLst>
                                            <p:cond delay="0"/>
                                          </p:stCondLst>
                                        </p:cTn>
                                        <p:tgtEl>
                                          <p:spTgt spid="51"/>
                                        </p:tgtEl>
                                        <p:attrNameLst>
                                          <p:attrName>style.visibility</p:attrName>
                                        </p:attrNameLst>
                                      </p:cBhvr>
                                      <p:to>
                                        <p:strVal val="visible"/>
                                      </p:to>
                                    </p:set>
                                    <p:animEffect transition="in" filter="fade">
                                      <p:cBhvr>
                                        <p:cTn id="111" dur="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11"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4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481646" cy="1015663"/>
          </a:xfrm>
          <a:prstGeom prst="rect">
            <a:avLst/>
          </a:prstGeom>
          <a:noFill/>
        </p:spPr>
        <p:txBody>
          <a:bodyPr wrap="none" rtlCol="0">
            <a:spAutoFit/>
          </a:bodyPr>
          <a:lstStyle/>
          <a:p>
            <a:r>
              <a:rPr lang="tr-TR" sz="6000" b="1" dirty="0"/>
              <a:t>Fastfood ve </a:t>
            </a:r>
            <a:r>
              <a:rPr lang="tr-TR" sz="6000" b="1" dirty="0" err="1"/>
              <a:t>Obezite</a:t>
            </a:r>
            <a:endParaRPr lang="tr-TR" sz="6000" b="1" dirty="0"/>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356650" y="1758956"/>
            <a:ext cx="6096000" cy="2862322"/>
          </a:xfrm>
          <a:prstGeom prst="rect">
            <a:avLst/>
          </a:prstGeom>
        </p:spPr>
        <p:txBody>
          <a:bodyPr>
            <a:spAutoFit/>
          </a:bodyPr>
          <a:lstStyle/>
          <a:p>
            <a:r>
              <a:rPr lang="tr-TR" dirty="0">
                <a:solidFill>
                  <a:srgbClr val="575757"/>
                </a:solidFill>
              </a:rPr>
              <a:t>Hamburger, gazlı içecekler, yağlı yiyecekler (patates kızartması), abur cubur ürünler (özellikle şekerleme, çikolata ve cips)  tüketmek sağlığımıza zarar verir. </a:t>
            </a:r>
          </a:p>
          <a:p>
            <a:endParaRPr lang="tr-TR" dirty="0">
              <a:solidFill>
                <a:srgbClr val="575757"/>
              </a:solidFill>
            </a:endParaRPr>
          </a:p>
          <a:p>
            <a:r>
              <a:rPr lang="tr-TR" dirty="0">
                <a:solidFill>
                  <a:srgbClr val="575757"/>
                </a:solidFill>
              </a:rPr>
              <a:t>Bu ürünler karnımızı doyurabilir fakat bu, bedenimizin ihtiyaç duyduğu gıdayı aldığımız anlamına gelmez. Dolayısıyla vücudumuz zayıf düşer ve kolay hastalanırız. </a:t>
            </a:r>
          </a:p>
          <a:p>
            <a:endParaRPr lang="tr-TR" dirty="0">
              <a:solidFill>
                <a:srgbClr val="575757"/>
              </a:solidFill>
            </a:endParaRPr>
          </a:p>
          <a:p>
            <a:r>
              <a:rPr lang="tr-TR" dirty="0">
                <a:solidFill>
                  <a:srgbClr val="575757"/>
                </a:solidFill>
              </a:rPr>
              <a:t>Sağlıksız beslenmenin sonucundaysa kronik hastalıklar ve kalp-damar sistemi hastalıklarının oluşma riski artar. </a:t>
            </a:r>
          </a:p>
        </p:txBody>
      </p:sp>
      <p:sp>
        <p:nvSpPr>
          <p:cNvPr id="16" name="Rectangle 13">
            <a:extLst>
              <a:ext uri="{FF2B5EF4-FFF2-40B4-BE49-F238E27FC236}">
                <a16:creationId xmlns:a16="http://schemas.microsoft.com/office/drawing/2014/main" id="{71AC3ABC-1F84-8448-9CEC-14F36E6655ED}"/>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7" name="Metin kutusu 16">
            <a:extLst>
              <a:ext uri="{FF2B5EF4-FFF2-40B4-BE49-F238E27FC236}">
                <a16:creationId xmlns:a16="http://schemas.microsoft.com/office/drawing/2014/main" id="{AD94219F-00CD-AD49-A9CA-58F1D1E93020}"/>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4649FABC-0BDC-2E48-8A6C-F24331FB0EE4}" type="slidenum">
              <a:rPr lang="tr-TR" sz="2400" b="1" smtClean="0">
                <a:solidFill>
                  <a:srgbClr val="DADADA"/>
                </a:solidFill>
              </a:rPr>
              <a:t>9</a:t>
            </a:fld>
            <a:endParaRPr lang="tr-TR" sz="2400" b="1" dirty="0">
              <a:solidFill>
                <a:srgbClr val="DADADA"/>
              </a:solidFill>
            </a:endParaRPr>
          </a:p>
        </p:txBody>
      </p:sp>
    </p:spTree>
    <p:extLst>
      <p:ext uri="{BB962C8B-B14F-4D97-AF65-F5344CB8AC3E}">
        <p14:creationId xmlns:p14="http://schemas.microsoft.com/office/powerpoint/2010/main" val="226558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250"/>
                                        <p:tgtEl>
                                          <p:spTgt spid="3"/>
                                        </p:tgtEl>
                                      </p:cBhvr>
                                    </p:animEffect>
                                  </p:childTnLst>
                                </p:cTn>
                              </p:par>
                            </p:childTnLst>
                          </p:cTn>
                        </p:par>
                        <p:par>
                          <p:cTn id="17" fill="hold">
                            <p:stCondLst>
                              <p:cond delay="750"/>
                            </p:stCondLst>
                            <p:childTnLst>
                              <p:par>
                                <p:cTn id="18" presetID="2" presetClass="entr" presetSubtype="2"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1+#ppt_w/2"/>
                                          </p:val>
                                        </p:tav>
                                        <p:tav tm="100000">
                                          <p:val>
                                            <p:strVal val="#ppt_x"/>
                                          </p:val>
                                        </p:tav>
                                      </p:tavLst>
                                    </p:anim>
                                    <p:anim calcmode="lin" valueType="num">
                                      <p:cBhvr additive="base">
                                        <p:cTn id="21" dur="25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25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250" fill="hold"/>
                                        <p:tgtEl>
                                          <p:spTgt spid="28"/>
                                        </p:tgtEl>
                                        <p:attrNameLst>
                                          <p:attrName>ppt_x</p:attrName>
                                        </p:attrNameLst>
                                      </p:cBhvr>
                                      <p:tavLst>
                                        <p:tav tm="0">
                                          <p:val>
                                            <p:strVal val="1+#ppt_w/2"/>
                                          </p:val>
                                        </p:tav>
                                        <p:tav tm="100000">
                                          <p:val>
                                            <p:strVal val="#ppt_x"/>
                                          </p:val>
                                        </p:tav>
                                      </p:tavLst>
                                    </p:anim>
                                    <p:anim calcmode="lin" valueType="num">
                                      <p:cBhvr additive="base">
                                        <p:cTn id="25"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P spid="3"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2326</TotalTime>
  <Words>2949</Words>
  <Application>Microsoft Office PowerPoint</Application>
  <PresentationFormat>Geniş ekran</PresentationFormat>
  <Paragraphs>490</Paragraphs>
  <Slides>48</Slides>
  <Notes>48</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48</vt:i4>
      </vt:variant>
    </vt:vector>
  </HeadingPairs>
  <TitlesOfParts>
    <vt:vector size="53" baseType="lpstr">
      <vt:lpstr>Arial</vt:lpstr>
      <vt:lpstr>Calibri</vt:lpstr>
      <vt:lpstr>Calibri Light</vt:lpstr>
      <vt:lpstr>Courier New</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Oğuzhan Kürşad Ağralı</dc:creator>
  <cp:lastModifiedBy>Büşranur Ekinci</cp:lastModifiedBy>
  <cp:revision>340</cp:revision>
  <dcterms:created xsi:type="dcterms:W3CDTF">2016-11-17T08:54:28Z</dcterms:created>
  <dcterms:modified xsi:type="dcterms:W3CDTF">2020-11-19T08:10:35Z</dcterms:modified>
</cp:coreProperties>
</file>